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5" r:id="rId2"/>
    <p:sldMasterId id="2147483661" r:id="rId3"/>
    <p:sldMasterId id="2147483670" r:id="rId4"/>
  </p:sldMasterIdLst>
  <p:notesMasterIdLst>
    <p:notesMasterId r:id="rId15"/>
  </p:notesMasterIdLst>
  <p:handoutMasterIdLst>
    <p:handoutMasterId r:id="rId16"/>
  </p:handoutMasterIdLst>
  <p:sldIdLst>
    <p:sldId id="280" r:id="rId5"/>
    <p:sldId id="316" r:id="rId6"/>
    <p:sldId id="315" r:id="rId7"/>
    <p:sldId id="317" r:id="rId8"/>
    <p:sldId id="318" r:id="rId9"/>
    <p:sldId id="292" r:id="rId10"/>
    <p:sldId id="262" r:id="rId11"/>
    <p:sldId id="320" r:id="rId12"/>
    <p:sldId id="299"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Logo Slide" id="{CF42303F-7426-4630-AB29-F99A85DAE49B}">
          <p14:sldIdLst>
            <p14:sldId id="280"/>
            <p14:sldId id="316"/>
            <p14:sldId id="315"/>
            <p14:sldId id="317"/>
            <p14:sldId id="318"/>
            <p14:sldId id="292"/>
            <p14:sldId id="262"/>
            <p14:sldId id="320"/>
            <p14:sldId id="299"/>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3" autoAdjust="0"/>
    <p:restoredTop sz="73605" autoAdjust="0"/>
  </p:normalViewPr>
  <p:slideViewPr>
    <p:cSldViewPr snapToGrid="0" showGuides="1">
      <p:cViewPr varScale="1">
        <p:scale>
          <a:sx n="174" d="100"/>
          <a:sy n="174" d="100"/>
        </p:scale>
        <p:origin x="176" y="336"/>
      </p:cViewPr>
      <p:guideLst>
        <p:guide orient="horz" pos="2160"/>
        <p:guide pos="3840"/>
      </p:guideLst>
    </p:cSldViewPr>
  </p:slideViewPr>
  <p:notesTextViewPr>
    <p:cViewPr>
      <p:scale>
        <a:sx n="1" d="1"/>
        <a:sy n="1" d="1"/>
      </p:scale>
      <p:origin x="0" y="0"/>
    </p:cViewPr>
  </p:notesTextViewPr>
  <p:notesViewPr>
    <p:cSldViewPr snapToGrid="0" showGuides="1">
      <p:cViewPr varScale="1">
        <p:scale>
          <a:sx n="137" d="100"/>
          <a:sy n="137" d="100"/>
        </p:scale>
        <p:origin x="5224"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F9EA5A8-7967-924D-90D5-6C6ED260802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7439138-B2EC-1E45-A5FB-417160C36EB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10E887D-A4AA-6044-88C5-83CA38EF60E0}" type="datetimeFigureOut">
              <a:rPr lang="en-US" smtClean="0"/>
              <a:t>7/13/20</a:t>
            </a:fld>
            <a:endParaRPr lang="en-US"/>
          </a:p>
        </p:txBody>
      </p:sp>
      <p:sp>
        <p:nvSpPr>
          <p:cNvPr id="4" name="Footer Placeholder 3">
            <a:extLst>
              <a:ext uri="{FF2B5EF4-FFF2-40B4-BE49-F238E27FC236}">
                <a16:creationId xmlns:a16="http://schemas.microsoft.com/office/drawing/2014/main" id="{52BAF08C-B59A-D84F-AC49-30712E75D5B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A95AB29-96D2-B846-A2FF-28AE9012310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8C4D0B3-C921-BD41-92CD-A8055470910A}" type="slidenum">
              <a:rPr lang="en-US" smtClean="0"/>
              <a:t>‹#›</a:t>
            </a:fld>
            <a:endParaRPr lang="en-US"/>
          </a:p>
        </p:txBody>
      </p:sp>
    </p:spTree>
    <p:extLst>
      <p:ext uri="{BB962C8B-B14F-4D97-AF65-F5344CB8AC3E}">
        <p14:creationId xmlns:p14="http://schemas.microsoft.com/office/powerpoint/2010/main" val="29057120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C9314F-2A64-4108-8DD7-51C487D7B46E}" type="datetimeFigureOut">
              <a:rPr lang="en-US" smtClean="0"/>
              <a:t>7/13/20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354C11-D369-4687-98D2-D6B0C56A956A}" type="slidenum">
              <a:rPr lang="en-US" smtClean="0"/>
              <a:t>‹#›</a:t>
            </a:fld>
            <a:endParaRPr lang="en-US"/>
          </a:p>
        </p:txBody>
      </p:sp>
    </p:spTree>
    <p:extLst>
      <p:ext uri="{BB962C8B-B14F-4D97-AF65-F5344CB8AC3E}">
        <p14:creationId xmlns:p14="http://schemas.microsoft.com/office/powerpoint/2010/main" val="2625539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801859"/>
            <a:ext cx="3932237" cy="5059192"/>
          </a:xfrm>
        </p:spPr>
        <p:txBody>
          <a:bodyPr anchor="ctr">
            <a:noAutofit/>
          </a:bodyPr>
          <a:lstStyle>
            <a:lvl1pPr algn="r">
              <a:defRPr sz="4400">
                <a:solidFill>
                  <a:schemeClr val="accent1"/>
                </a:solidFill>
              </a:defRPr>
            </a:lvl1pPr>
          </a:lstStyle>
          <a:p>
            <a:r>
              <a:rPr lang="en-US"/>
              <a:t>Click to edit Master title style</a:t>
            </a:r>
          </a:p>
        </p:txBody>
      </p:sp>
      <p:sp>
        <p:nvSpPr>
          <p:cNvPr id="3" name="Content Placeholder 2"/>
          <p:cNvSpPr>
            <a:spLocks noGrp="1"/>
          </p:cNvSpPr>
          <p:nvPr>
            <p:ph idx="1"/>
          </p:nvPr>
        </p:nvSpPr>
        <p:spPr>
          <a:xfrm>
            <a:off x="5739618" y="801859"/>
            <a:ext cx="5615770" cy="5059192"/>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p:cNvCxnSpPr/>
          <p:nvPr userDrawn="1"/>
        </p:nvCxnSpPr>
        <p:spPr>
          <a:xfrm>
            <a:off x="5190978" y="801858"/>
            <a:ext cx="0" cy="5059192"/>
          </a:xfrm>
          <a:prstGeom prst="line">
            <a:avLst/>
          </a:prstGeom>
          <a:ln w="190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155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867543"/>
            <a:ext cx="10515600" cy="1325563"/>
          </a:xfrm>
        </p:spPr>
        <p:txBody>
          <a:bodyPr/>
          <a:lstStyle>
            <a:lvl1pPr algn="ctr">
              <a:defRPr/>
            </a:lvl1pPr>
          </a:lstStyle>
          <a:p>
            <a:r>
              <a:rPr lang="en-US"/>
              <a:t>Click to edit Master title style</a:t>
            </a:r>
          </a:p>
        </p:txBody>
      </p:sp>
    </p:spTree>
    <p:extLst>
      <p:ext uri="{BB962C8B-B14F-4D97-AF65-F5344CB8AC3E}">
        <p14:creationId xmlns:p14="http://schemas.microsoft.com/office/powerpoint/2010/main" val="3868551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838200" y="1560879"/>
            <a:ext cx="4808974" cy="1325563"/>
          </a:xfrm>
          <a:prstGeom prst="rect">
            <a:avLst/>
          </a:prstGeom>
        </p:spPr>
        <p:txBody>
          <a:bodyPr vert="horz" lIns="91440" tIns="45720" rIns="91440" bIns="45720" rtlCol="0" anchor="ctr">
            <a:normAutofit/>
          </a:bodyPr>
          <a:lstStyle/>
          <a:p>
            <a:r>
              <a:rPr lang="en-US" dirty="0"/>
              <a:t>Click to edit Master title style</a:t>
            </a:r>
          </a:p>
        </p:txBody>
      </p:sp>
      <p:sp>
        <p:nvSpPr>
          <p:cNvPr id="6" name="Picture Placeholder 5"/>
          <p:cNvSpPr>
            <a:spLocks noGrp="1"/>
          </p:cNvSpPr>
          <p:nvPr>
            <p:ph type="pic" sz="quarter" idx="10"/>
          </p:nvPr>
        </p:nvSpPr>
        <p:spPr>
          <a:xfrm>
            <a:off x="6099175" y="0"/>
            <a:ext cx="6092825" cy="6858000"/>
          </a:xfrm>
        </p:spPr>
        <p:txBody>
          <a:bodyPr/>
          <a:lstStyle/>
          <a:p>
            <a:endParaRPr lang="en-US"/>
          </a:p>
        </p:txBody>
      </p:sp>
      <p:sp>
        <p:nvSpPr>
          <p:cNvPr id="8" name="Text Placeholder 7"/>
          <p:cNvSpPr>
            <a:spLocks noGrp="1"/>
          </p:cNvSpPr>
          <p:nvPr>
            <p:ph type="body" sz="quarter" idx="11"/>
          </p:nvPr>
        </p:nvSpPr>
        <p:spPr>
          <a:xfrm>
            <a:off x="838200" y="3165370"/>
            <a:ext cx="4808538" cy="25225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0360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535615" y="1560879"/>
            <a:ext cx="4808974" cy="1325563"/>
          </a:xfrm>
          <a:prstGeom prst="rect">
            <a:avLst/>
          </a:prstGeom>
        </p:spPr>
        <p:txBody>
          <a:bodyPr vert="horz" lIns="91440" tIns="45720" rIns="91440" bIns="45720" rtlCol="0" anchor="ctr">
            <a:normAutofit/>
          </a:bodyPr>
          <a:lstStyle/>
          <a:p>
            <a:r>
              <a:rPr lang="en-US" dirty="0"/>
              <a:t>Click to edit Master title style</a:t>
            </a:r>
          </a:p>
        </p:txBody>
      </p:sp>
      <p:sp>
        <p:nvSpPr>
          <p:cNvPr id="6" name="Picture Placeholder 5"/>
          <p:cNvSpPr>
            <a:spLocks noGrp="1"/>
          </p:cNvSpPr>
          <p:nvPr>
            <p:ph type="pic" sz="quarter" idx="10"/>
          </p:nvPr>
        </p:nvSpPr>
        <p:spPr>
          <a:xfrm>
            <a:off x="0" y="0"/>
            <a:ext cx="6092825" cy="6858000"/>
          </a:xfrm>
        </p:spPr>
        <p:txBody>
          <a:bodyPr/>
          <a:lstStyle/>
          <a:p>
            <a:endParaRPr lang="en-US"/>
          </a:p>
        </p:txBody>
      </p:sp>
      <p:sp>
        <p:nvSpPr>
          <p:cNvPr id="5" name="Text Placeholder 7"/>
          <p:cNvSpPr>
            <a:spLocks noGrp="1"/>
          </p:cNvSpPr>
          <p:nvPr>
            <p:ph type="body" sz="quarter" idx="11"/>
          </p:nvPr>
        </p:nvSpPr>
        <p:spPr>
          <a:xfrm>
            <a:off x="6536051" y="3165370"/>
            <a:ext cx="4808538" cy="25225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099107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0" y="0"/>
            <a:ext cx="12192000" cy="6858000"/>
          </a:xfrm>
        </p:spPr>
        <p:txBody>
          <a:bodyPr/>
          <a:lstStyle/>
          <a:p>
            <a:endParaRPr lang="en-US"/>
          </a:p>
        </p:txBody>
      </p:sp>
    </p:spTree>
    <p:extLst>
      <p:ext uri="{BB962C8B-B14F-4D97-AF65-F5344CB8AC3E}">
        <p14:creationId xmlns:p14="http://schemas.microsoft.com/office/powerpoint/2010/main" val="13845078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801859"/>
            <a:ext cx="3932237" cy="5059192"/>
          </a:xfrm>
        </p:spPr>
        <p:txBody>
          <a:bodyPr anchor="ctr">
            <a:noAutofit/>
          </a:bodyPr>
          <a:lstStyle>
            <a:lvl1pPr algn="r">
              <a:defRPr sz="4400">
                <a:solidFill>
                  <a:schemeClr val="accent1"/>
                </a:solidFill>
              </a:defRPr>
            </a:lvl1pPr>
          </a:lstStyle>
          <a:p>
            <a:r>
              <a:rPr lang="en-US"/>
              <a:t>Click to edit Master title style</a:t>
            </a:r>
          </a:p>
        </p:txBody>
      </p:sp>
      <p:sp>
        <p:nvSpPr>
          <p:cNvPr id="3" name="Content Placeholder 2"/>
          <p:cNvSpPr>
            <a:spLocks noGrp="1"/>
          </p:cNvSpPr>
          <p:nvPr>
            <p:ph idx="1"/>
          </p:nvPr>
        </p:nvSpPr>
        <p:spPr>
          <a:xfrm>
            <a:off x="5739618" y="801859"/>
            <a:ext cx="5615770" cy="5059192"/>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p:cNvCxnSpPr/>
          <p:nvPr userDrawn="1"/>
        </p:nvCxnSpPr>
        <p:spPr>
          <a:xfrm>
            <a:off x="5190978" y="801858"/>
            <a:ext cx="0" cy="5059192"/>
          </a:xfrm>
          <a:prstGeom prst="line">
            <a:avLst/>
          </a:prstGeom>
          <a:ln w="19050" cap="rnd">
            <a:solidFill>
              <a:schemeClr val="accent2"/>
            </a:solidFill>
            <a:prstDash val="sysDot"/>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4999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chemeClr val="tx2"/>
                </a:solidFill>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4356234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867543"/>
            <a:ext cx="10515600" cy="1325563"/>
          </a:xfrm>
        </p:spPr>
        <p:txBody>
          <a:bodyPr/>
          <a:lstStyle>
            <a:lvl1pPr algn="ctr">
              <a:defRPr/>
            </a:lvl1pPr>
          </a:lstStyle>
          <a:p>
            <a:r>
              <a:rPr lang="en-US"/>
              <a:t>Click to edit Master title style</a:t>
            </a:r>
          </a:p>
        </p:txBody>
      </p:sp>
    </p:spTree>
    <p:extLst>
      <p:ext uri="{BB962C8B-B14F-4D97-AF65-F5344CB8AC3E}">
        <p14:creationId xmlns:p14="http://schemas.microsoft.com/office/powerpoint/2010/main" val="34351130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Logo">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60077" y="2858888"/>
            <a:ext cx="4071846" cy="945152"/>
          </a:xfrm>
          <a:prstGeom prst="rect">
            <a:avLst/>
          </a:prstGeom>
        </p:spPr>
      </p:pic>
    </p:spTree>
    <p:extLst>
      <p:ext uri="{BB962C8B-B14F-4D97-AF65-F5344CB8AC3E}">
        <p14:creationId xmlns:p14="http://schemas.microsoft.com/office/powerpoint/2010/main" val="10063477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1_Logo">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51571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9440" y="6451815"/>
            <a:ext cx="1188720" cy="275923"/>
          </a:xfrm>
          <a:prstGeom prst="rect">
            <a:avLst/>
          </a:prstGeom>
        </p:spPr>
      </p:pic>
      <p:sp>
        <p:nvSpPr>
          <p:cNvPr id="8" name="Text Placeholder 2"/>
          <p:cNvSpPr>
            <a:spLocks noGrp="1"/>
          </p:cNvSpPr>
          <p:nvPr>
            <p:ph type="body" sz="quarter" idx="10"/>
          </p:nvPr>
        </p:nvSpPr>
        <p:spPr>
          <a:xfrm>
            <a:off x="1074738" y="1025403"/>
            <a:ext cx="10229850" cy="4451350"/>
          </a:xfrm>
        </p:spPr>
        <p:txBody>
          <a:bodyPr anchor="ctr">
            <a:normAutofit/>
          </a:bodyPr>
          <a:lstStyle>
            <a:lvl1pPr marL="0" indent="0">
              <a:lnSpc>
                <a:spcPts val="8400"/>
              </a:lnSpc>
              <a:spcBef>
                <a:spcPts val="0"/>
              </a:spcBef>
              <a:buNone/>
              <a:defRPr sz="9600">
                <a:solidFill>
                  <a:schemeClr val="tx1"/>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Tree>
    <p:extLst>
      <p:ext uri="{BB962C8B-B14F-4D97-AF65-F5344CB8AC3E}">
        <p14:creationId xmlns:p14="http://schemas.microsoft.com/office/powerpoint/2010/main" val="3158151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chemeClr val="tx2"/>
                </a:solidFill>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548541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707231" y="1321236"/>
            <a:ext cx="10777538" cy="1987550"/>
          </a:xfrm>
        </p:spPr>
        <p:txBody>
          <a:bodyPr anchor="b">
            <a:normAutofit/>
          </a:bodyPr>
          <a:lstStyle>
            <a:lvl1pPr marL="0" indent="0" algn="ctr">
              <a:buNone/>
              <a:defRPr sz="4800">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Edit Master text styles</a:t>
            </a:r>
          </a:p>
        </p:txBody>
      </p:sp>
      <p:cxnSp>
        <p:nvCxnSpPr>
          <p:cNvPr id="7" name="Straight Connector 6"/>
          <p:cNvCxnSpPr/>
          <p:nvPr userDrawn="1"/>
        </p:nvCxnSpPr>
        <p:spPr>
          <a:xfrm>
            <a:off x="1932432" y="3462528"/>
            <a:ext cx="8327136" cy="0"/>
          </a:xfrm>
          <a:prstGeom prst="line">
            <a:avLst/>
          </a:prstGeom>
          <a:ln w="19050" cap="rnd" cmpd="sng">
            <a:solidFill>
              <a:schemeClr val="tx1"/>
            </a:solidFill>
            <a:prstDash val="sysDot"/>
            <a:round/>
          </a:ln>
        </p:spPr>
        <p:style>
          <a:lnRef idx="1">
            <a:schemeClr val="accent1"/>
          </a:lnRef>
          <a:fillRef idx="0">
            <a:schemeClr val="accent1"/>
          </a:fillRef>
          <a:effectRef idx="0">
            <a:schemeClr val="accent1"/>
          </a:effectRef>
          <a:fontRef idx="minor">
            <a:schemeClr val="tx1"/>
          </a:fontRef>
        </p:style>
      </p:cxnSp>
      <p:sp>
        <p:nvSpPr>
          <p:cNvPr id="5" name="Text Placeholder 3"/>
          <p:cNvSpPr>
            <a:spLocks noGrp="1"/>
          </p:cNvSpPr>
          <p:nvPr>
            <p:ph type="body" sz="quarter" idx="11"/>
          </p:nvPr>
        </p:nvSpPr>
        <p:spPr>
          <a:xfrm>
            <a:off x="707231" y="3726803"/>
            <a:ext cx="10777538" cy="1987550"/>
          </a:xfrm>
        </p:spPr>
        <p:txBody>
          <a:bodyPr anchor="t">
            <a:normAutofit/>
          </a:bodyPr>
          <a:lstStyle>
            <a:lvl1pPr marL="0" indent="0" algn="ctr">
              <a:buNone/>
              <a:defRPr sz="3600">
                <a:latin typeface="+mn-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Edit Master text styles</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9440" y="6451815"/>
            <a:ext cx="1188720" cy="275923"/>
          </a:xfrm>
          <a:prstGeom prst="rect">
            <a:avLst/>
          </a:prstGeom>
        </p:spPr>
      </p:pic>
    </p:spTree>
    <p:extLst>
      <p:ext uri="{BB962C8B-B14F-4D97-AF65-F5344CB8AC3E}">
        <p14:creationId xmlns:p14="http://schemas.microsoft.com/office/powerpoint/2010/main" val="35976302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FFC0126D-FF28-0346-90E8-02572AE42474}"/>
              </a:ext>
            </a:extLst>
          </p:cNvPr>
          <p:cNvCxnSpPr>
            <a:cxnSpLocks/>
          </p:cNvCxnSpPr>
          <p:nvPr userDrawn="1"/>
        </p:nvCxnSpPr>
        <p:spPr>
          <a:xfrm>
            <a:off x="2753139" y="1982029"/>
            <a:ext cx="2796430" cy="0"/>
          </a:xfrm>
          <a:prstGeom prst="line">
            <a:avLst/>
          </a:prstGeom>
          <a:ln w="19050" cap="rnd">
            <a:solidFill>
              <a:schemeClr val="bg2"/>
            </a:solidFill>
            <a:prstDash val="sysDot"/>
            <a:round/>
          </a:ln>
        </p:spPr>
        <p:style>
          <a:lnRef idx="2">
            <a:schemeClr val="accent3"/>
          </a:lnRef>
          <a:fillRef idx="0">
            <a:schemeClr val="accent3"/>
          </a:fillRef>
          <a:effectRef idx="1">
            <a:schemeClr val="accent3"/>
          </a:effectRef>
          <a:fontRef idx="minor">
            <a:schemeClr val="tx1"/>
          </a:fontRef>
        </p:style>
      </p:cxnSp>
      <p:cxnSp>
        <p:nvCxnSpPr>
          <p:cNvPr id="6" name="Straight Connector 5">
            <a:extLst>
              <a:ext uri="{FF2B5EF4-FFF2-40B4-BE49-F238E27FC236}">
                <a16:creationId xmlns:a16="http://schemas.microsoft.com/office/drawing/2014/main" id="{1753B036-8E18-C447-B639-0B1CDA5B4B7B}"/>
              </a:ext>
            </a:extLst>
          </p:cNvPr>
          <p:cNvCxnSpPr>
            <a:cxnSpLocks/>
          </p:cNvCxnSpPr>
          <p:nvPr userDrawn="1"/>
        </p:nvCxnSpPr>
        <p:spPr>
          <a:xfrm>
            <a:off x="6639339" y="1982029"/>
            <a:ext cx="2796430" cy="0"/>
          </a:xfrm>
          <a:prstGeom prst="line">
            <a:avLst/>
          </a:prstGeom>
          <a:ln w="19050" cap="rnd">
            <a:solidFill>
              <a:schemeClr val="bg2"/>
            </a:solidFill>
            <a:prstDash val="sysDot"/>
            <a:round/>
          </a:ln>
        </p:spPr>
        <p:style>
          <a:lnRef idx="2">
            <a:schemeClr val="accent3"/>
          </a:lnRef>
          <a:fillRef idx="0">
            <a:schemeClr val="accent3"/>
          </a:fillRef>
          <a:effectRef idx="1">
            <a:schemeClr val="accent3"/>
          </a:effectRef>
          <a:fontRef idx="minor">
            <a:schemeClr val="tx1"/>
          </a:fontRef>
        </p:style>
      </p:cxnSp>
      <p:cxnSp>
        <p:nvCxnSpPr>
          <p:cNvPr id="7" name="Straight Connector 6">
            <a:extLst>
              <a:ext uri="{FF2B5EF4-FFF2-40B4-BE49-F238E27FC236}">
                <a16:creationId xmlns:a16="http://schemas.microsoft.com/office/drawing/2014/main" id="{861A378F-B881-C44C-A97F-6B4F819F8612}"/>
              </a:ext>
            </a:extLst>
          </p:cNvPr>
          <p:cNvCxnSpPr>
            <a:cxnSpLocks/>
          </p:cNvCxnSpPr>
          <p:nvPr userDrawn="1"/>
        </p:nvCxnSpPr>
        <p:spPr>
          <a:xfrm>
            <a:off x="2753139" y="4973708"/>
            <a:ext cx="6682630" cy="0"/>
          </a:xfrm>
          <a:prstGeom prst="line">
            <a:avLst/>
          </a:prstGeom>
          <a:ln w="19050" cap="rnd">
            <a:solidFill>
              <a:schemeClr val="bg2"/>
            </a:solidFill>
            <a:prstDash val="sysDot"/>
            <a:round/>
          </a:ln>
        </p:spPr>
        <p:style>
          <a:lnRef idx="2">
            <a:schemeClr val="accent3"/>
          </a:lnRef>
          <a:fillRef idx="0">
            <a:schemeClr val="accent3"/>
          </a:fillRef>
          <a:effectRef idx="1">
            <a:schemeClr val="accent3"/>
          </a:effectRef>
          <a:fontRef idx="minor">
            <a:schemeClr val="tx1"/>
          </a:fontRef>
        </p:style>
      </p:cxnSp>
      <p:pic>
        <p:nvPicPr>
          <p:cNvPr id="8" name="Picture 7">
            <a:extLst>
              <a:ext uri="{FF2B5EF4-FFF2-40B4-BE49-F238E27FC236}">
                <a16:creationId xmlns:a16="http://schemas.microsoft.com/office/drawing/2014/main" id="{362AFE68-AD90-FC47-8D32-9E20C3E684E8}"/>
              </a:ext>
            </a:extLst>
          </p:cNvPr>
          <p:cNvPicPr>
            <a:picLocks noChangeAspect="1"/>
          </p:cNvPicPr>
          <p:nvPr userDrawn="1"/>
        </p:nvPicPr>
        <p:blipFill>
          <a:blip r:embed="rId2"/>
          <a:stretch>
            <a:fillRect/>
          </a:stretch>
        </p:blipFill>
        <p:spPr>
          <a:xfrm>
            <a:off x="5691249" y="1664076"/>
            <a:ext cx="806410" cy="599259"/>
          </a:xfrm>
          <a:prstGeom prst="rect">
            <a:avLst/>
          </a:prstGeom>
        </p:spPr>
      </p:pic>
      <p:sp>
        <p:nvSpPr>
          <p:cNvPr id="10" name="Text Placeholder 9"/>
          <p:cNvSpPr>
            <a:spLocks noGrp="1"/>
          </p:cNvSpPr>
          <p:nvPr>
            <p:ph type="body" sz="quarter" idx="10"/>
          </p:nvPr>
        </p:nvSpPr>
        <p:spPr>
          <a:xfrm>
            <a:off x="780257" y="2352675"/>
            <a:ext cx="10631487" cy="2255838"/>
          </a:xfrm>
        </p:spPr>
        <p:txBody>
          <a:bodyPr>
            <a:normAutofit/>
          </a:bodyPr>
          <a:lstStyle>
            <a:lvl1pPr marL="0" indent="0" algn="ctr">
              <a:buNone/>
              <a:defRPr sz="4800"/>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Tree>
    <p:extLst>
      <p:ext uri="{BB962C8B-B14F-4D97-AF65-F5344CB8AC3E}">
        <p14:creationId xmlns:p14="http://schemas.microsoft.com/office/powerpoint/2010/main" val="2008944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Picture Placeholder 6"/>
          <p:cNvSpPr>
            <a:spLocks noGrp="1"/>
          </p:cNvSpPr>
          <p:nvPr>
            <p:ph type="pic" sz="quarter" idx="13"/>
          </p:nvPr>
        </p:nvSpPr>
        <p:spPr>
          <a:xfrm>
            <a:off x="970082" y="2392558"/>
            <a:ext cx="1660525" cy="1658937"/>
          </a:xfrm>
        </p:spPr>
        <p:txBody>
          <a:bodyPr/>
          <a:lstStyle/>
          <a:p>
            <a:endParaRPr lang="en-US"/>
          </a:p>
        </p:txBody>
      </p:sp>
      <p:sp>
        <p:nvSpPr>
          <p:cNvPr id="4" name="Picture Placeholder 6"/>
          <p:cNvSpPr>
            <a:spLocks noGrp="1"/>
          </p:cNvSpPr>
          <p:nvPr>
            <p:ph type="pic" sz="quarter" idx="14"/>
          </p:nvPr>
        </p:nvSpPr>
        <p:spPr>
          <a:xfrm>
            <a:off x="3853958" y="2392558"/>
            <a:ext cx="1660525" cy="1658937"/>
          </a:xfrm>
        </p:spPr>
        <p:txBody>
          <a:bodyPr/>
          <a:lstStyle/>
          <a:p>
            <a:endParaRPr lang="en-US"/>
          </a:p>
        </p:txBody>
      </p:sp>
      <p:sp>
        <p:nvSpPr>
          <p:cNvPr id="5" name="Picture Placeholder 6"/>
          <p:cNvSpPr>
            <a:spLocks noGrp="1"/>
          </p:cNvSpPr>
          <p:nvPr>
            <p:ph type="pic" sz="quarter" idx="15"/>
          </p:nvPr>
        </p:nvSpPr>
        <p:spPr>
          <a:xfrm>
            <a:off x="6723766" y="2392558"/>
            <a:ext cx="1660525" cy="1658937"/>
          </a:xfrm>
        </p:spPr>
        <p:txBody>
          <a:bodyPr/>
          <a:lstStyle/>
          <a:p>
            <a:endParaRPr lang="en-US"/>
          </a:p>
        </p:txBody>
      </p:sp>
      <p:sp>
        <p:nvSpPr>
          <p:cNvPr id="6" name="Picture Placeholder 6"/>
          <p:cNvSpPr>
            <a:spLocks noGrp="1"/>
          </p:cNvSpPr>
          <p:nvPr>
            <p:ph type="pic" sz="quarter" idx="16"/>
          </p:nvPr>
        </p:nvSpPr>
        <p:spPr>
          <a:xfrm>
            <a:off x="9594799" y="2392558"/>
            <a:ext cx="1660525" cy="1658937"/>
          </a:xfrm>
        </p:spPr>
        <p:txBody>
          <a:bodyPr/>
          <a:lstStyle/>
          <a:p>
            <a:endParaRPr lang="en-US"/>
          </a:p>
        </p:txBody>
      </p:sp>
      <p:sp>
        <p:nvSpPr>
          <p:cNvPr id="9" name="Text Placeholder 7"/>
          <p:cNvSpPr>
            <a:spLocks noGrp="1"/>
          </p:cNvSpPr>
          <p:nvPr>
            <p:ph type="body" sz="quarter" idx="18"/>
          </p:nvPr>
        </p:nvSpPr>
        <p:spPr>
          <a:xfrm>
            <a:off x="3483276" y="4310063"/>
            <a:ext cx="2401887" cy="1849437"/>
          </a:xfrm>
        </p:spPr>
        <p:txBody>
          <a:bodyPr>
            <a:normAutofit/>
          </a:bodyPr>
          <a:lstStyle>
            <a:lvl1pPr marL="0" indent="0" algn="ctr">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0" name="Text Placeholder 7"/>
          <p:cNvSpPr>
            <a:spLocks noGrp="1"/>
          </p:cNvSpPr>
          <p:nvPr>
            <p:ph type="body" sz="quarter" idx="19"/>
          </p:nvPr>
        </p:nvSpPr>
        <p:spPr>
          <a:xfrm>
            <a:off x="6353084" y="4310063"/>
            <a:ext cx="2401887" cy="1849437"/>
          </a:xfrm>
        </p:spPr>
        <p:txBody>
          <a:bodyPr>
            <a:normAutofit/>
          </a:bodyPr>
          <a:lstStyle>
            <a:lvl1pPr marL="0" indent="0" algn="ctr">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1" name="Text Placeholder 7"/>
          <p:cNvSpPr>
            <a:spLocks noGrp="1"/>
          </p:cNvSpPr>
          <p:nvPr>
            <p:ph type="body" sz="quarter" idx="20"/>
          </p:nvPr>
        </p:nvSpPr>
        <p:spPr>
          <a:xfrm>
            <a:off x="9222892" y="4310063"/>
            <a:ext cx="2401887" cy="1849437"/>
          </a:xfrm>
        </p:spPr>
        <p:txBody>
          <a:bodyPr>
            <a:normAutofit/>
          </a:bodyPr>
          <a:lstStyle>
            <a:lvl1pPr marL="0" indent="0" algn="ctr">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2" name="Text Placeholder 7"/>
          <p:cNvSpPr>
            <a:spLocks noGrp="1"/>
          </p:cNvSpPr>
          <p:nvPr>
            <p:ph type="body" sz="quarter" idx="21"/>
          </p:nvPr>
        </p:nvSpPr>
        <p:spPr>
          <a:xfrm>
            <a:off x="599400" y="4310063"/>
            <a:ext cx="2401887" cy="1849437"/>
          </a:xfrm>
        </p:spPr>
        <p:txBody>
          <a:bodyPr>
            <a:normAutofit/>
          </a:bodyPr>
          <a:lstStyle>
            <a:lvl1pPr marL="0" indent="0" algn="ctr">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Tree>
    <p:extLst>
      <p:ext uri="{BB962C8B-B14F-4D97-AF65-F5344CB8AC3E}">
        <p14:creationId xmlns:p14="http://schemas.microsoft.com/office/powerpoint/2010/main" val="4603527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4" name="Picture Placeholder 3"/>
          <p:cNvSpPr>
            <a:spLocks noGrp="1"/>
          </p:cNvSpPr>
          <p:nvPr>
            <p:ph type="pic" sz="quarter" idx="10"/>
          </p:nvPr>
        </p:nvSpPr>
        <p:spPr>
          <a:xfrm>
            <a:off x="1809175" y="2290414"/>
            <a:ext cx="3184856" cy="3186231"/>
          </a:xfrm>
        </p:spPr>
        <p:txBody>
          <a:bodyPr/>
          <a:lstStyle/>
          <a:p>
            <a:endParaRPr lang="en-US"/>
          </a:p>
        </p:txBody>
      </p:sp>
      <p:sp>
        <p:nvSpPr>
          <p:cNvPr id="6" name="Text Placeholder 5"/>
          <p:cNvSpPr>
            <a:spLocks noGrp="1"/>
          </p:cNvSpPr>
          <p:nvPr>
            <p:ph type="body" sz="quarter" idx="11"/>
          </p:nvPr>
        </p:nvSpPr>
        <p:spPr>
          <a:xfrm>
            <a:off x="5426075" y="2541588"/>
            <a:ext cx="5205413" cy="2543175"/>
          </a:xfrm>
        </p:spPr>
        <p:txBody>
          <a:bodyPr anchor="ctr"/>
          <a:lstStyle>
            <a:lvl1pPr marL="0" indent="0">
              <a:buNone/>
              <a:defRPr b="0">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Tree>
    <p:extLst>
      <p:ext uri="{BB962C8B-B14F-4D97-AF65-F5344CB8AC3E}">
        <p14:creationId xmlns:p14="http://schemas.microsoft.com/office/powerpoint/2010/main" val="1823252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50631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normAutofit/>
          </a:bodyPr>
          <a:lstStyle>
            <a:lvl1pPr algn="ctr">
              <a:defRPr sz="4800">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16525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074738" y="1025403"/>
            <a:ext cx="10229850" cy="4451350"/>
          </a:xfrm>
        </p:spPr>
        <p:txBody>
          <a:bodyPr anchor="ctr">
            <a:normAutofit/>
          </a:bodyPr>
          <a:lstStyle>
            <a:lvl1pPr marL="0" indent="0">
              <a:lnSpc>
                <a:spcPts val="8400"/>
              </a:lnSpc>
              <a:spcBef>
                <a:spcPts val="0"/>
              </a:spcBef>
              <a:buNone/>
              <a:defRPr sz="9600">
                <a:solidFill>
                  <a:schemeClr val="tx2"/>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Tree>
    <p:extLst>
      <p:ext uri="{BB962C8B-B14F-4D97-AF65-F5344CB8AC3E}">
        <p14:creationId xmlns:p14="http://schemas.microsoft.com/office/powerpoint/2010/main" val="735558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39184" y="2296843"/>
            <a:ext cx="3913632" cy="904994"/>
          </a:xfrm>
          <a:prstGeom prst="rect">
            <a:avLst/>
          </a:prstGeom>
        </p:spPr>
      </p:pic>
      <p:sp>
        <p:nvSpPr>
          <p:cNvPr id="4" name="Text Placeholder 3"/>
          <p:cNvSpPr>
            <a:spLocks noGrp="1"/>
          </p:cNvSpPr>
          <p:nvPr>
            <p:ph type="body" sz="quarter" idx="10" hasCustomPrompt="1"/>
          </p:nvPr>
        </p:nvSpPr>
        <p:spPr>
          <a:xfrm>
            <a:off x="536575" y="4120896"/>
            <a:ext cx="11436350" cy="1987804"/>
          </a:xfrm>
        </p:spPr>
        <p:txBody>
          <a:bodyPr anchor="b">
            <a:normAutofit/>
          </a:bodyPr>
          <a:lstStyle>
            <a:lvl1pPr marL="0" indent="0">
              <a:buNone/>
              <a:defRPr sz="12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Sample disclaimer goes here</a:t>
            </a:r>
          </a:p>
        </p:txBody>
      </p:sp>
    </p:spTree>
    <p:extLst>
      <p:ext uri="{BB962C8B-B14F-4D97-AF65-F5344CB8AC3E}">
        <p14:creationId xmlns:p14="http://schemas.microsoft.com/office/powerpoint/2010/main" val="971351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244991"/>
            <a:ext cx="4716950" cy="1600200"/>
          </a:xfrm>
        </p:spPr>
        <p:txBody>
          <a:bodyPr anchor="b">
            <a:noAutofit/>
          </a:bodyPr>
          <a:lstStyle>
            <a:lvl1pPr>
              <a:defRPr sz="4400">
                <a:solidFill>
                  <a:schemeClr val="accent1"/>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6077242" y="0"/>
            <a:ext cx="6114757" cy="630667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845191"/>
            <a:ext cx="4716950" cy="20644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13383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Picture with Caption">
    <p:spTree>
      <p:nvGrpSpPr>
        <p:cNvPr id="1" name=""/>
        <p:cNvGrpSpPr/>
        <p:nvPr/>
      </p:nvGrpSpPr>
      <p:grpSpPr>
        <a:xfrm>
          <a:off x="0" y="0"/>
          <a:ext cx="0" cy="0"/>
          <a:chOff x="0" y="0"/>
          <a:chExt cx="0" cy="0"/>
        </a:xfrm>
      </p:grpSpPr>
      <p:sp>
        <p:nvSpPr>
          <p:cNvPr id="5" name="Rectangle 4"/>
          <p:cNvSpPr/>
          <p:nvPr userDrawn="1"/>
        </p:nvSpPr>
        <p:spPr>
          <a:xfrm>
            <a:off x="0" y="1939332"/>
            <a:ext cx="8701873" cy="260252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53297" y="1787602"/>
            <a:ext cx="6463354" cy="1638886"/>
          </a:xfrm>
        </p:spPr>
        <p:txBody>
          <a:bodyPr anchor="b">
            <a:noAutofit/>
          </a:bodyPr>
          <a:lstStyle>
            <a:lvl1pPr>
              <a:defRPr sz="4400">
                <a:solidFill>
                  <a:schemeClr val="accent1"/>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153297" y="3387801"/>
            <a:ext cx="6463354" cy="2114343"/>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810861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Picture with Caption">
    <p:spTree>
      <p:nvGrpSpPr>
        <p:cNvPr id="1" name=""/>
        <p:cNvGrpSpPr/>
        <p:nvPr/>
      </p:nvGrpSpPr>
      <p:grpSpPr>
        <a:xfrm>
          <a:off x="0" y="0"/>
          <a:ext cx="0" cy="0"/>
          <a:chOff x="0" y="0"/>
          <a:chExt cx="0" cy="0"/>
        </a:xfrm>
      </p:grpSpPr>
      <p:sp>
        <p:nvSpPr>
          <p:cNvPr id="5" name="Rectangle 4"/>
          <p:cNvSpPr/>
          <p:nvPr userDrawn="1"/>
        </p:nvSpPr>
        <p:spPr>
          <a:xfrm>
            <a:off x="3490127" y="1939332"/>
            <a:ext cx="8701873" cy="260252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065455" y="1787602"/>
            <a:ext cx="6463354" cy="1638886"/>
          </a:xfrm>
        </p:spPr>
        <p:txBody>
          <a:bodyPr anchor="b">
            <a:noAutofit/>
          </a:bodyPr>
          <a:lstStyle>
            <a:lvl1pPr>
              <a:defRPr sz="4400">
                <a:solidFill>
                  <a:schemeClr val="accent1"/>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5065455" y="3387801"/>
            <a:ext cx="6463354" cy="2114343"/>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07682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13.xml"/><Relationship Id="rId7"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10" Type="http://schemas.openxmlformats.org/officeDocument/2006/relationships/image" Target="../media/image4.png"/><Relationship Id="rId4" Type="http://schemas.openxmlformats.org/officeDocument/2006/relationships/slideLayout" Target="../slideLayouts/slideLayout14.xml"/><Relationship Id="rId9"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5" Type="http://schemas.openxmlformats.org/officeDocument/2006/relationships/theme" Target="../theme/theme3.xml"/><Relationship Id="rId4" Type="http://schemas.openxmlformats.org/officeDocument/2006/relationships/slideLayout" Target="../slideLayouts/slideLayout20.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5" Type="http://schemas.openxmlformats.org/officeDocument/2006/relationships/image" Target="../media/image2.pn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userDrawn="1"/>
        </p:nvSpPr>
        <p:spPr>
          <a:xfrm>
            <a:off x="0" y="6315456"/>
            <a:ext cx="12192000" cy="5486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759440" y="6451815"/>
            <a:ext cx="1188720" cy="275923"/>
          </a:xfrm>
          <a:prstGeom prst="rect">
            <a:avLst/>
          </a:prstGeom>
        </p:spPr>
      </p:pic>
    </p:spTree>
    <p:extLst>
      <p:ext uri="{BB962C8B-B14F-4D97-AF65-F5344CB8AC3E}">
        <p14:creationId xmlns:p14="http://schemas.microsoft.com/office/powerpoint/2010/main" val="2737244433"/>
      </p:ext>
    </p:extLst>
  </p:cSld>
  <p:clrMap bg1="lt1" tx1="dk1" bg2="lt2" tx2="dk2" accent1="accent1" accent2="accent2" accent3="accent3" accent4="accent4" accent5="accent5" accent6="accent6" hlink="hlink" folHlink="folHlink"/>
  <p:sldLayoutIdLst>
    <p:sldLayoutId id="2147483656" r:id="rId1"/>
    <p:sldLayoutId id="2147483649" r:id="rId2"/>
    <p:sldLayoutId id="2147483650" r:id="rId3"/>
    <p:sldLayoutId id="2147483653" r:id="rId4"/>
    <p:sldLayoutId id="2147483655" r:id="rId5"/>
    <p:sldLayoutId id="2147483680" r:id="rId6"/>
    <p:sldLayoutId id="2147483658" r:id="rId7"/>
    <p:sldLayoutId id="2147483659" r:id="rId8"/>
    <p:sldLayoutId id="2147483683" r:id="rId9"/>
    <p:sldLayoutId id="2147483684" r:id="rId10"/>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0759440" y="6451815"/>
            <a:ext cx="1188720" cy="275923"/>
          </a:xfrm>
          <a:prstGeom prst="rect">
            <a:avLst/>
          </a:prstGeom>
        </p:spPr>
      </p:pic>
      <p:pic>
        <p:nvPicPr>
          <p:cNvPr id="6" name="Picture 5"/>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0759440" y="6459429"/>
            <a:ext cx="1188720" cy="274882"/>
          </a:xfrm>
          <a:prstGeom prst="rect">
            <a:avLst/>
          </a:prstGeom>
        </p:spPr>
      </p:pic>
      <p:sp>
        <p:nvSpPr>
          <p:cNvPr id="10" name="Rectangle 9">
            <a:extLst>
              <a:ext uri="{FF2B5EF4-FFF2-40B4-BE49-F238E27FC236}">
                <a16:creationId xmlns:a16="http://schemas.microsoft.com/office/drawing/2014/main" id="{C3C59BA0-3415-4F44-8212-70BC0F5253AD}"/>
              </a:ext>
            </a:extLst>
          </p:cNvPr>
          <p:cNvSpPr/>
          <p:nvPr userDrawn="1"/>
        </p:nvSpPr>
        <p:spPr>
          <a:xfrm>
            <a:off x="0" y="6321044"/>
            <a:ext cx="12192000" cy="5486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856CAA00-FF4E-294A-AFE6-9EDC0AD6BF1B}"/>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0759440" y="6457403"/>
            <a:ext cx="1188720" cy="275923"/>
          </a:xfrm>
          <a:prstGeom prst="rect">
            <a:avLst/>
          </a:prstGeom>
        </p:spPr>
      </p:pic>
    </p:spTree>
    <p:extLst>
      <p:ext uri="{BB962C8B-B14F-4D97-AF65-F5344CB8AC3E}">
        <p14:creationId xmlns:p14="http://schemas.microsoft.com/office/powerpoint/2010/main" val="2277824864"/>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91" r:id="rId4"/>
    <p:sldLayoutId id="2147483692" r:id="rId5"/>
    <p:sldLayoutId id="2147483693" r:id="rId6"/>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26906201"/>
      </p:ext>
    </p:extLst>
  </p:cSld>
  <p:clrMap bg1="dk1" tx1="lt1" bg2="dk2" tx2="lt2" accent1="accent1" accent2="accent2" accent3="accent3" accent4="accent4" accent5="accent5" accent6="accent6" hlink="hlink" folHlink="folHlink"/>
  <p:sldLayoutIdLst>
    <p:sldLayoutId id="2147483668" r:id="rId1"/>
    <p:sldLayoutId id="2147483689" r:id="rId2"/>
    <p:sldLayoutId id="2147483690" r:id="rId3"/>
    <p:sldLayoutId id="2147483669"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accent3"/>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759440" y="6451815"/>
            <a:ext cx="1188720" cy="275923"/>
          </a:xfrm>
          <a:prstGeom prst="rect">
            <a:avLst/>
          </a:prstGeom>
        </p:spPr>
      </p:pic>
    </p:spTree>
    <p:extLst>
      <p:ext uri="{BB962C8B-B14F-4D97-AF65-F5344CB8AC3E}">
        <p14:creationId xmlns:p14="http://schemas.microsoft.com/office/powerpoint/2010/main" val="3852267564"/>
      </p:ext>
    </p:extLst>
  </p:cSld>
  <p:clrMap bg1="lt1" tx1="dk1" bg2="lt2" tx2="dk2" accent1="accent1" accent2="accent2" accent3="accent3" accent4="accent4" accent5="accent5" accent6="accent6" hlink="hlink" folHlink="folHlink"/>
  <p:sldLayoutIdLst>
    <p:sldLayoutId id="2147483677" r:id="rId1"/>
    <p:sldLayoutId id="2147483681" r:id="rId2"/>
    <p:sldLayoutId id="2147483682" r:id="rId3"/>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0.xml"/><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2">
            <a:extLst>
              <a:ext uri="{FF2B5EF4-FFF2-40B4-BE49-F238E27FC236}">
                <a16:creationId xmlns:a16="http://schemas.microsoft.com/office/drawing/2014/main" id="{6B058C4A-1F4E-1B47-A676-F7EBBC2AFD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 y="7315"/>
            <a:ext cx="12205004" cy="6865315"/>
          </a:xfrm>
          <a:prstGeom prst="rect">
            <a:avLst/>
          </a:prstGeom>
        </p:spPr>
      </p:pic>
      <p:sp>
        <p:nvSpPr>
          <p:cNvPr id="4" name="TextBox 3">
            <a:extLst>
              <a:ext uri="{FF2B5EF4-FFF2-40B4-BE49-F238E27FC236}">
                <a16:creationId xmlns:a16="http://schemas.microsoft.com/office/drawing/2014/main" id="{01B10DA1-4A69-6F4C-9770-BD21EAC62CDF}"/>
              </a:ext>
            </a:extLst>
          </p:cNvPr>
          <p:cNvSpPr txBox="1"/>
          <p:nvPr/>
        </p:nvSpPr>
        <p:spPr>
          <a:xfrm>
            <a:off x="651901" y="1538138"/>
            <a:ext cx="11131296" cy="4247317"/>
          </a:xfrm>
          <a:prstGeom prst="rect">
            <a:avLst/>
          </a:prstGeom>
          <a:noFill/>
          <a:effectLst>
            <a:outerShdw blurRad="76200" dist="38100" dir="2700000" algn="tl" rotWithShape="0">
              <a:prstClr val="black">
                <a:alpha val="20000"/>
              </a:prstClr>
            </a:outerShdw>
          </a:effectLst>
        </p:spPr>
        <p:txBody>
          <a:bodyPr wrap="square" rtlCol="0">
            <a:spAutoFit/>
          </a:bodyPr>
          <a:lstStyle/>
          <a:p>
            <a:pPr>
              <a:lnSpc>
                <a:spcPts val="8000"/>
              </a:lnSpc>
            </a:pPr>
            <a:r>
              <a:rPr lang="en-US" sz="8000" dirty="0">
                <a:solidFill>
                  <a:schemeClr val="bg1"/>
                </a:solidFill>
                <a:latin typeface="+mj-lt"/>
              </a:rPr>
              <a:t>Single </a:t>
            </a:r>
          </a:p>
          <a:p>
            <a:pPr>
              <a:lnSpc>
                <a:spcPts val="8000"/>
              </a:lnSpc>
            </a:pPr>
            <a:r>
              <a:rPr lang="en-US" sz="8000" dirty="0">
                <a:solidFill>
                  <a:schemeClr val="bg1"/>
                </a:solidFill>
                <a:latin typeface="+mj-lt"/>
              </a:rPr>
              <a:t>Premium </a:t>
            </a:r>
          </a:p>
          <a:p>
            <a:pPr>
              <a:lnSpc>
                <a:spcPts val="8000"/>
              </a:lnSpc>
            </a:pPr>
            <a:r>
              <a:rPr lang="en-US" sz="8000" dirty="0">
                <a:solidFill>
                  <a:schemeClr val="bg1"/>
                </a:solidFill>
                <a:latin typeface="+mj-lt"/>
              </a:rPr>
              <a:t>Whole Life </a:t>
            </a:r>
          </a:p>
          <a:p>
            <a:pPr>
              <a:lnSpc>
                <a:spcPts val="8000"/>
              </a:lnSpc>
            </a:pPr>
            <a:r>
              <a:rPr lang="en-US" sz="8000" dirty="0">
                <a:solidFill>
                  <a:schemeClr val="bg1"/>
                </a:solidFill>
                <a:latin typeface="+mj-lt"/>
              </a:rPr>
              <a:t>Insurance</a:t>
            </a:r>
          </a:p>
        </p:txBody>
      </p:sp>
      <p:pic>
        <p:nvPicPr>
          <p:cNvPr id="8" name="Picture 7">
            <a:extLst>
              <a:ext uri="{FF2B5EF4-FFF2-40B4-BE49-F238E27FC236}">
                <a16:creationId xmlns:a16="http://schemas.microsoft.com/office/drawing/2014/main" id="{8B5E1E1D-E776-E448-A9B8-29B81D2043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2876" y="6391089"/>
            <a:ext cx="1275283" cy="294898"/>
          </a:xfrm>
          <a:prstGeom prst="rect">
            <a:avLst/>
          </a:prstGeom>
        </p:spPr>
      </p:pic>
    </p:spTree>
    <p:extLst>
      <p:ext uri="{BB962C8B-B14F-4D97-AF65-F5344CB8AC3E}">
        <p14:creationId xmlns:p14="http://schemas.microsoft.com/office/powerpoint/2010/main" val="3571917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6575" y="3429000"/>
            <a:ext cx="11436350" cy="2679700"/>
          </a:xfrm>
        </p:spPr>
        <p:txBody>
          <a:bodyPr>
            <a:normAutofit/>
          </a:bodyPr>
          <a:lstStyle/>
          <a:p>
            <a:endParaRPr lang="en-US" sz="1100" dirty="0"/>
          </a:p>
          <a:p>
            <a:r>
              <a:rPr lang="en-US" sz="1100" dirty="0"/>
              <a:t>Tax questions must be referred to a qualified tax advisor. </a:t>
            </a:r>
          </a:p>
          <a:p>
            <a:r>
              <a:rPr lang="en-US" sz="1100" dirty="0"/>
              <a:t>NOT AVAILABLE IN NEW YORK. </a:t>
            </a:r>
          </a:p>
          <a:p>
            <a:r>
              <a:rPr lang="en-US" sz="1100" dirty="0"/>
              <a:t>Circular 230 Disclosure: Any U.S. tax information contained in this communication is not intended or written to be used, and cannot be used, for the purpose of (</a:t>
            </a:r>
            <a:r>
              <a:rPr lang="en-US" sz="1100" dirty="0" err="1"/>
              <a:t>i</a:t>
            </a:r>
            <a:r>
              <a:rPr lang="en-US" sz="1100" dirty="0"/>
              <a:t>) avoiding penalties under the Internal Revenue Code, or (ii) promoting, marketing or recommending to another party any matters addressed herein. </a:t>
            </a:r>
          </a:p>
          <a:p>
            <a:r>
              <a:rPr lang="en-US" sz="1100" dirty="0"/>
              <a:t>Policy form No. I L1802 and Rider form Nos. R I1902 and R I1803 underwritten by Assurity Life Insurance Company of Lincoln, NE. </a:t>
            </a:r>
          </a:p>
          <a:p>
            <a:r>
              <a:rPr lang="en-US" sz="1100" dirty="0" err="1"/>
              <a:t>Assurity</a:t>
            </a:r>
            <a:r>
              <a:rPr lang="en-US" sz="1100" dirty="0"/>
              <a:t> is a marketing name for the mutual holding company Assurity Group, Inc. and its subsidiaries. Those subsidiaries include but are not limited to: Assurity Life Insurance Company and Assurity Life Insurance Company of New York. Insurance products and services are offered by Assurity Life Insurance Company in all states except New York. In New York, insurance products and services are offered by Assurity Life Insurance Company of New York, Albany, NY. Product availability, features and rates may vary by state.</a:t>
            </a:r>
          </a:p>
          <a:p>
            <a:r>
              <a:rPr lang="en-US" sz="1100" dirty="0"/>
              <a:t>15-936-011001-20</a:t>
            </a:r>
          </a:p>
        </p:txBody>
      </p:sp>
    </p:spTree>
    <p:extLst>
      <p:ext uri="{BB962C8B-B14F-4D97-AF65-F5344CB8AC3E}">
        <p14:creationId xmlns:p14="http://schemas.microsoft.com/office/powerpoint/2010/main" val="2631695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8448" y="2266973"/>
            <a:ext cx="9595104" cy="3970318"/>
          </a:xfrm>
          <a:prstGeom prst="rect">
            <a:avLst/>
          </a:prstGeom>
          <a:noFill/>
        </p:spPr>
        <p:txBody>
          <a:bodyPr wrap="square" rtlCol="0">
            <a:spAutoFit/>
          </a:bodyPr>
          <a:lstStyle/>
          <a:p>
            <a:pPr algn="ctr"/>
            <a:r>
              <a:rPr lang="en-US" sz="3600" dirty="0"/>
              <a:t>Single Premium Whole Life Insurance provides </a:t>
            </a:r>
            <a:r>
              <a:rPr lang="en-US" sz="3600" b="1" dirty="0">
                <a:solidFill>
                  <a:schemeClr val="tx2"/>
                </a:solidFill>
                <a:latin typeface="+mj-lt"/>
              </a:rPr>
              <a:t>lifetime protection </a:t>
            </a:r>
          </a:p>
          <a:p>
            <a:pPr algn="ctr"/>
            <a:r>
              <a:rPr lang="en-US" sz="3600" dirty="0"/>
              <a:t>with the convenience of a </a:t>
            </a:r>
          </a:p>
          <a:p>
            <a:pPr algn="ctr"/>
            <a:r>
              <a:rPr lang="en-US" sz="3600" dirty="0">
                <a:solidFill>
                  <a:schemeClr val="tx2"/>
                </a:solidFill>
                <a:latin typeface="+mj-lt"/>
              </a:rPr>
              <a:t>one-time premium payment.</a:t>
            </a:r>
          </a:p>
          <a:p>
            <a:pPr algn="ctr"/>
            <a:endParaRPr lang="en-US" sz="3600" dirty="0">
              <a:latin typeface="+mj-lt"/>
            </a:endParaRPr>
          </a:p>
          <a:p>
            <a:pPr algn="ctr"/>
            <a:endParaRPr lang="en-US" sz="3600" dirty="0">
              <a:latin typeface="+mj-lt"/>
            </a:endParaRPr>
          </a:p>
          <a:p>
            <a:pPr algn="ctr"/>
            <a:endParaRPr lang="en-US" sz="3600" dirty="0">
              <a:latin typeface="+mj-lt"/>
            </a:endParaRPr>
          </a:p>
        </p:txBody>
      </p:sp>
    </p:spTree>
    <p:extLst>
      <p:ext uri="{BB962C8B-B14F-4D97-AF65-F5344CB8AC3E}">
        <p14:creationId xmlns:p14="http://schemas.microsoft.com/office/powerpoint/2010/main" val="1928650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151" y="801859"/>
            <a:ext cx="3998874" cy="5059192"/>
          </a:xfrm>
        </p:spPr>
        <p:txBody>
          <a:bodyPr/>
          <a:lstStyle/>
          <a:p>
            <a:r>
              <a:rPr lang="en-US" dirty="0">
                <a:solidFill>
                  <a:schemeClr val="tx2"/>
                </a:solidFill>
              </a:rPr>
              <a:t>Why it may be a good fit for you: </a:t>
            </a:r>
          </a:p>
        </p:txBody>
      </p:sp>
      <p:sp>
        <p:nvSpPr>
          <p:cNvPr id="3" name="Content Placeholder 2"/>
          <p:cNvSpPr>
            <a:spLocks noGrp="1"/>
          </p:cNvSpPr>
          <p:nvPr>
            <p:ph idx="1"/>
          </p:nvPr>
        </p:nvSpPr>
        <p:spPr/>
        <p:txBody>
          <a:bodyPr>
            <a:normAutofit/>
          </a:bodyPr>
          <a:lstStyle/>
          <a:p>
            <a:r>
              <a:rPr lang="en-US" dirty="0"/>
              <a:t>Set aside money to pass on to your family</a:t>
            </a:r>
          </a:p>
          <a:p>
            <a:r>
              <a:rPr lang="en-US" dirty="0"/>
              <a:t>Want access to cash values to supplement retirement funds or for an emergency</a:t>
            </a:r>
          </a:p>
        </p:txBody>
      </p:sp>
    </p:spTree>
    <p:extLst>
      <p:ext uri="{BB962C8B-B14F-4D97-AF65-F5344CB8AC3E}">
        <p14:creationId xmlns:p14="http://schemas.microsoft.com/office/powerpoint/2010/main" val="1246304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7CD735BE-4BF4-7A4A-8636-567592E96F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10920" y="1615340"/>
            <a:ext cx="2218986" cy="2218986"/>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8510" y="1618380"/>
            <a:ext cx="2212907" cy="2212907"/>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05491" y="1618380"/>
            <a:ext cx="2212907" cy="2212907"/>
          </a:xfrm>
          <a:prstGeom prst="rect">
            <a:avLst/>
          </a:prstGeom>
        </p:spPr>
      </p:pic>
      <p:pic>
        <p:nvPicPr>
          <p:cNvPr id="12" name="Picture 11">
            <a:extLst>
              <a:ext uri="{FF2B5EF4-FFF2-40B4-BE49-F238E27FC236}">
                <a16:creationId xmlns:a16="http://schemas.microsoft.com/office/drawing/2014/main" id="{88739BA2-DEBB-8E48-AC49-41028853780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7717" y="1615340"/>
            <a:ext cx="2218986" cy="2218986"/>
          </a:xfrm>
          <a:prstGeom prst="rect">
            <a:avLst/>
          </a:prstGeom>
        </p:spPr>
      </p:pic>
      <p:sp>
        <p:nvSpPr>
          <p:cNvPr id="2" name="Title 1"/>
          <p:cNvSpPr>
            <a:spLocks noGrp="1"/>
          </p:cNvSpPr>
          <p:nvPr>
            <p:ph type="title"/>
          </p:nvPr>
        </p:nvSpPr>
        <p:spPr>
          <a:xfrm>
            <a:off x="838200" y="726294"/>
            <a:ext cx="10515600" cy="1325563"/>
          </a:xfrm>
        </p:spPr>
        <p:txBody>
          <a:bodyPr>
            <a:normAutofit/>
          </a:bodyPr>
          <a:lstStyle/>
          <a:p>
            <a:r>
              <a:rPr lang="en-US" sz="5400" dirty="0"/>
              <a:t>Advantages</a:t>
            </a:r>
          </a:p>
        </p:txBody>
      </p:sp>
      <p:sp>
        <p:nvSpPr>
          <p:cNvPr id="3" name="TextBox 2"/>
          <p:cNvSpPr txBox="1"/>
          <p:nvPr/>
        </p:nvSpPr>
        <p:spPr>
          <a:xfrm>
            <a:off x="573810" y="3429000"/>
            <a:ext cx="2515307" cy="1107996"/>
          </a:xfrm>
          <a:prstGeom prst="rect">
            <a:avLst/>
          </a:prstGeom>
          <a:noFill/>
        </p:spPr>
        <p:txBody>
          <a:bodyPr wrap="square" rtlCol="0">
            <a:spAutoFit/>
          </a:bodyPr>
          <a:lstStyle/>
          <a:p>
            <a:pPr algn="ctr"/>
            <a:r>
              <a:rPr lang="en-US" dirty="0">
                <a:solidFill>
                  <a:schemeClr val="accent3"/>
                </a:solidFill>
                <a:latin typeface="+mj-lt"/>
              </a:rPr>
              <a:t>Cash Value</a:t>
            </a:r>
          </a:p>
          <a:p>
            <a:pPr algn="ctr"/>
            <a:r>
              <a:rPr lang="en-US" sz="1600" dirty="0"/>
              <a:t>Guaranteed cash values and tax-deferred accumulation</a:t>
            </a:r>
            <a:r>
              <a:rPr lang="en-US" sz="1600" baseline="30000" dirty="0"/>
              <a:t>1</a:t>
            </a:r>
          </a:p>
        </p:txBody>
      </p:sp>
      <p:sp>
        <p:nvSpPr>
          <p:cNvPr id="15" name="TextBox 14"/>
          <p:cNvSpPr txBox="1"/>
          <p:nvPr/>
        </p:nvSpPr>
        <p:spPr>
          <a:xfrm>
            <a:off x="3468624" y="3429000"/>
            <a:ext cx="2392680" cy="1354217"/>
          </a:xfrm>
          <a:prstGeom prst="rect">
            <a:avLst/>
          </a:prstGeom>
          <a:noFill/>
        </p:spPr>
        <p:txBody>
          <a:bodyPr wrap="square" rtlCol="0">
            <a:spAutoFit/>
          </a:bodyPr>
          <a:lstStyle/>
          <a:p>
            <a:pPr algn="ctr"/>
            <a:r>
              <a:rPr lang="en-US" dirty="0">
                <a:solidFill>
                  <a:schemeClr val="accent3"/>
                </a:solidFill>
                <a:latin typeface="+mj-lt"/>
              </a:rPr>
              <a:t>Dividends</a:t>
            </a:r>
          </a:p>
          <a:p>
            <a:pPr algn="ctr"/>
            <a:r>
              <a:rPr lang="en-US" sz="1600" dirty="0"/>
              <a:t>Earns dividends, which can increase cash value or help purchase additional coverage</a:t>
            </a:r>
            <a:r>
              <a:rPr lang="en-US" sz="1600" baseline="30000" dirty="0"/>
              <a:t>2</a:t>
            </a:r>
          </a:p>
        </p:txBody>
      </p:sp>
      <p:sp>
        <p:nvSpPr>
          <p:cNvPr id="16" name="TextBox 15"/>
          <p:cNvSpPr txBox="1"/>
          <p:nvPr/>
        </p:nvSpPr>
        <p:spPr>
          <a:xfrm>
            <a:off x="6330696" y="3429000"/>
            <a:ext cx="2392680" cy="1107996"/>
          </a:xfrm>
          <a:prstGeom prst="rect">
            <a:avLst/>
          </a:prstGeom>
          <a:noFill/>
        </p:spPr>
        <p:txBody>
          <a:bodyPr wrap="square" rtlCol="0">
            <a:spAutoFit/>
          </a:bodyPr>
          <a:lstStyle/>
          <a:p>
            <a:pPr algn="ctr"/>
            <a:r>
              <a:rPr lang="en-US" dirty="0">
                <a:solidFill>
                  <a:schemeClr val="accent3"/>
                </a:solidFill>
                <a:latin typeface="+mj-lt"/>
              </a:rPr>
              <a:t>Estate Value</a:t>
            </a:r>
          </a:p>
          <a:p>
            <a:pPr algn="ctr"/>
            <a:r>
              <a:rPr lang="en-US" sz="1600" dirty="0"/>
              <a:t>Immediate increase in estate value with no future premium </a:t>
            </a:r>
          </a:p>
        </p:txBody>
      </p:sp>
      <p:sp>
        <p:nvSpPr>
          <p:cNvPr id="17" name="TextBox 16"/>
          <p:cNvSpPr txBox="1"/>
          <p:nvPr/>
        </p:nvSpPr>
        <p:spPr>
          <a:xfrm>
            <a:off x="9192768" y="3429000"/>
            <a:ext cx="2392680" cy="861774"/>
          </a:xfrm>
          <a:prstGeom prst="rect">
            <a:avLst/>
          </a:prstGeom>
          <a:noFill/>
        </p:spPr>
        <p:txBody>
          <a:bodyPr wrap="square" rtlCol="0">
            <a:spAutoFit/>
          </a:bodyPr>
          <a:lstStyle/>
          <a:p>
            <a:pPr algn="ctr"/>
            <a:r>
              <a:rPr lang="en-US" dirty="0">
                <a:solidFill>
                  <a:schemeClr val="accent3"/>
                </a:solidFill>
                <a:latin typeface="+mj-lt"/>
              </a:rPr>
              <a:t>Growth Potential</a:t>
            </a:r>
          </a:p>
          <a:p>
            <a:pPr algn="ctr"/>
            <a:r>
              <a:rPr lang="en-US" sz="1600" dirty="0"/>
              <a:t>Potential for long-term financial growth</a:t>
            </a:r>
          </a:p>
        </p:txBody>
      </p:sp>
      <p:sp>
        <p:nvSpPr>
          <p:cNvPr id="8" name="TextBox 7">
            <a:extLst>
              <a:ext uri="{FF2B5EF4-FFF2-40B4-BE49-F238E27FC236}">
                <a16:creationId xmlns:a16="http://schemas.microsoft.com/office/drawing/2014/main" id="{6A0009B0-9786-4CE6-97B8-CFEC79881F7E}"/>
              </a:ext>
            </a:extLst>
          </p:cNvPr>
          <p:cNvSpPr txBox="1"/>
          <p:nvPr/>
        </p:nvSpPr>
        <p:spPr>
          <a:xfrm>
            <a:off x="429768" y="5275243"/>
            <a:ext cx="10268712" cy="769441"/>
          </a:xfrm>
          <a:prstGeom prst="rect">
            <a:avLst/>
          </a:prstGeom>
          <a:noFill/>
        </p:spPr>
        <p:txBody>
          <a:bodyPr wrap="square" rtlCol="0">
            <a:spAutoFit/>
          </a:bodyPr>
          <a:lstStyle/>
          <a:p>
            <a:pPr marL="228600" indent="-228600">
              <a:buAutoNum type="arabicPeriod"/>
            </a:pPr>
            <a:r>
              <a:rPr lang="en-US" sz="1100" dirty="0"/>
              <a:t>Under current tax law, SPWL is a “modified endowment contract” (MEC); this means increases in cash values are tax-deferred until they are withdrawn. However, borrowing funds or withdrawing dividends from the policy results in a “taxable distribution” – the earnings or gain become taxable first as income. If the insured is under age 59½, the IRS also imposes a 10 percent penalty on the taxable gain. </a:t>
            </a:r>
          </a:p>
          <a:p>
            <a:pPr marL="228600" indent="-228600">
              <a:buAutoNum type="arabicPeriod"/>
            </a:pPr>
            <a:r>
              <a:rPr lang="en-US" sz="1100" dirty="0"/>
              <a:t>Dividends are not guaranteed and are determined by </a:t>
            </a:r>
            <a:r>
              <a:rPr lang="en-US" sz="1100" dirty="0" err="1"/>
              <a:t>Assurity’s</a:t>
            </a:r>
            <a:r>
              <a:rPr lang="en-US" sz="1100" dirty="0"/>
              <a:t> experience relative to assumed mortality, investment performance and expenses. </a:t>
            </a:r>
          </a:p>
        </p:txBody>
      </p:sp>
    </p:spTree>
    <p:extLst>
      <p:ext uri="{BB962C8B-B14F-4D97-AF65-F5344CB8AC3E}">
        <p14:creationId xmlns:p14="http://schemas.microsoft.com/office/powerpoint/2010/main" val="840865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9E1FC0C0-13C4-D041-96A8-9D33EA4F44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9869" y="1661390"/>
            <a:ext cx="2218986" cy="2218986"/>
          </a:xfrm>
          <a:prstGeom prst="rect">
            <a:avLst/>
          </a:prstGeom>
        </p:spPr>
      </p:pic>
      <p:pic>
        <p:nvPicPr>
          <p:cNvPr id="12" name="Picture 11">
            <a:extLst>
              <a:ext uri="{FF2B5EF4-FFF2-40B4-BE49-F238E27FC236}">
                <a16:creationId xmlns:a16="http://schemas.microsoft.com/office/drawing/2014/main" id="{E0787A0D-1AC3-D542-8D46-984C6A3BDD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16834" y="1661390"/>
            <a:ext cx="2218986" cy="2218986"/>
          </a:xfrm>
          <a:prstGeom prst="rect">
            <a:avLst/>
          </a:prstGeom>
        </p:spPr>
      </p:pic>
      <p:sp>
        <p:nvSpPr>
          <p:cNvPr id="2" name="Title 1"/>
          <p:cNvSpPr>
            <a:spLocks noGrp="1"/>
          </p:cNvSpPr>
          <p:nvPr>
            <p:ph type="title"/>
          </p:nvPr>
        </p:nvSpPr>
        <p:spPr/>
        <p:txBody>
          <a:bodyPr>
            <a:normAutofit/>
          </a:bodyPr>
          <a:lstStyle/>
          <a:p>
            <a:r>
              <a:rPr lang="en-US" sz="5400" dirty="0"/>
              <a:t>More Advantages</a:t>
            </a:r>
          </a:p>
        </p:txBody>
      </p:sp>
      <p:sp>
        <p:nvSpPr>
          <p:cNvPr id="3" name="TextBox 2"/>
          <p:cNvSpPr txBox="1"/>
          <p:nvPr/>
        </p:nvSpPr>
        <p:spPr>
          <a:xfrm>
            <a:off x="2780553" y="3455649"/>
            <a:ext cx="2783571" cy="1354217"/>
          </a:xfrm>
          <a:prstGeom prst="rect">
            <a:avLst/>
          </a:prstGeom>
          <a:noFill/>
        </p:spPr>
        <p:txBody>
          <a:bodyPr wrap="square" rtlCol="0">
            <a:spAutoFit/>
          </a:bodyPr>
          <a:lstStyle/>
          <a:p>
            <a:pPr algn="ctr"/>
            <a:r>
              <a:rPr lang="en-US" dirty="0">
                <a:solidFill>
                  <a:schemeClr val="accent3"/>
                </a:solidFill>
                <a:latin typeface="+mj-lt"/>
              </a:rPr>
              <a:t>Death Benefit</a:t>
            </a:r>
          </a:p>
          <a:p>
            <a:pPr algn="ctr"/>
            <a:r>
              <a:rPr lang="en-US" sz="1600" dirty="0"/>
              <a:t>Death benefit paid income-tax free to beneficiaries for effective transfer of wealth</a:t>
            </a:r>
          </a:p>
        </p:txBody>
      </p:sp>
      <p:sp>
        <p:nvSpPr>
          <p:cNvPr id="15" name="TextBox 14"/>
          <p:cNvSpPr txBox="1"/>
          <p:nvPr/>
        </p:nvSpPr>
        <p:spPr>
          <a:xfrm>
            <a:off x="6588593" y="3467534"/>
            <a:ext cx="3475469" cy="1600438"/>
          </a:xfrm>
          <a:prstGeom prst="rect">
            <a:avLst/>
          </a:prstGeom>
          <a:noFill/>
        </p:spPr>
        <p:txBody>
          <a:bodyPr wrap="square" rtlCol="0">
            <a:spAutoFit/>
          </a:bodyPr>
          <a:lstStyle/>
          <a:p>
            <a:pPr algn="ctr"/>
            <a:r>
              <a:rPr lang="en-US" dirty="0">
                <a:solidFill>
                  <a:schemeClr val="accent3"/>
                </a:solidFill>
                <a:latin typeface="+mj-lt"/>
              </a:rPr>
              <a:t>Access Cash Value</a:t>
            </a:r>
          </a:p>
          <a:p>
            <a:pPr algn="ctr"/>
            <a:r>
              <a:rPr lang="en-US" sz="1600" dirty="0"/>
              <a:t>Access to cash values at any time through policy loans or dividend withdrawals for emergencies, supplemental retirement funds or any other purpose</a:t>
            </a:r>
            <a:r>
              <a:rPr lang="en-US" sz="1600" baseline="30000" dirty="0"/>
              <a:t>3</a:t>
            </a:r>
          </a:p>
        </p:txBody>
      </p:sp>
      <p:sp>
        <p:nvSpPr>
          <p:cNvPr id="8" name="TextBox 7">
            <a:extLst>
              <a:ext uri="{FF2B5EF4-FFF2-40B4-BE49-F238E27FC236}">
                <a16:creationId xmlns:a16="http://schemas.microsoft.com/office/drawing/2014/main" id="{6A0009B0-9786-4CE6-97B8-CFEC79881F7E}"/>
              </a:ext>
            </a:extLst>
          </p:cNvPr>
          <p:cNvSpPr txBox="1"/>
          <p:nvPr/>
        </p:nvSpPr>
        <p:spPr>
          <a:xfrm>
            <a:off x="527304" y="5941604"/>
            <a:ext cx="10268712" cy="261610"/>
          </a:xfrm>
          <a:prstGeom prst="rect">
            <a:avLst/>
          </a:prstGeom>
          <a:noFill/>
        </p:spPr>
        <p:txBody>
          <a:bodyPr wrap="square" rtlCol="0">
            <a:spAutoFit/>
          </a:bodyPr>
          <a:lstStyle/>
          <a:p>
            <a:r>
              <a:rPr lang="en-US" sz="1100" dirty="0"/>
              <a:t>3. Early-year cash values will be less than the premium paid. The policy loan interest rate will vary. Policy loans and withdrawals reduce the death benefit</a:t>
            </a:r>
          </a:p>
        </p:txBody>
      </p:sp>
    </p:spTree>
    <p:extLst>
      <p:ext uri="{BB962C8B-B14F-4D97-AF65-F5344CB8AC3E}">
        <p14:creationId xmlns:p14="http://schemas.microsoft.com/office/powerpoint/2010/main" val="1434393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35614" y="957375"/>
            <a:ext cx="5274583" cy="1325563"/>
          </a:xfrm>
        </p:spPr>
        <p:txBody>
          <a:bodyPr>
            <a:normAutofit/>
          </a:bodyPr>
          <a:lstStyle/>
          <a:p>
            <a:r>
              <a:rPr lang="en-US" sz="3600" dirty="0"/>
              <a:t>Living Benefits to Maximize Protection  </a:t>
            </a:r>
          </a:p>
        </p:txBody>
      </p:sp>
      <p:pic>
        <p:nvPicPr>
          <p:cNvPr id="5" name="Picture Placeholder 4"/>
          <p:cNvPicPr>
            <a:picLocks noGrp="1" noChangeAspect="1"/>
          </p:cNvPicPr>
          <p:nvPr>
            <p:ph type="pic" sz="quarter" idx="10"/>
          </p:nvPr>
        </p:nvPicPr>
        <p:blipFill>
          <a:blip r:embed="rId2">
            <a:extLst>
              <a:ext uri="{28A0092B-C50C-407E-A947-70E740481C1C}">
                <a14:useLocalDpi xmlns:a14="http://schemas.microsoft.com/office/drawing/2010/main" val="0"/>
              </a:ext>
            </a:extLst>
          </a:blip>
          <a:stretch>
            <a:fillRect/>
          </a:stretch>
        </p:blipFill>
        <p:spPr>
          <a:xfrm>
            <a:off x="0" y="1786"/>
            <a:ext cx="6092824" cy="6854427"/>
          </a:xfrm>
        </p:spPr>
      </p:pic>
      <p:sp>
        <p:nvSpPr>
          <p:cNvPr id="4" name="Text Placeholder 3"/>
          <p:cNvSpPr>
            <a:spLocks noGrp="1"/>
          </p:cNvSpPr>
          <p:nvPr>
            <p:ph type="body" sz="quarter" idx="11"/>
          </p:nvPr>
        </p:nvSpPr>
        <p:spPr>
          <a:xfrm>
            <a:off x="6536050" y="2487168"/>
            <a:ext cx="5369438" cy="3200740"/>
          </a:xfrm>
        </p:spPr>
        <p:txBody>
          <a:bodyPr>
            <a:noAutofit/>
          </a:bodyPr>
          <a:lstStyle/>
          <a:p>
            <a:r>
              <a:rPr lang="en-US" sz="2200" dirty="0"/>
              <a:t>Included with coverage, the </a:t>
            </a:r>
            <a:r>
              <a:rPr lang="en-US" sz="2200" b="1" dirty="0">
                <a:solidFill>
                  <a:schemeClr val="tx2"/>
                </a:solidFill>
                <a:latin typeface="+mj-lt"/>
              </a:rPr>
              <a:t>Accelerated Death Benefit Rider </a:t>
            </a:r>
            <a:r>
              <a:rPr lang="en-US" sz="2200" dirty="0"/>
              <a:t>gives the insured the option to access a portion of the death benefit if diagnosed with a chronic illness or terminal illness.</a:t>
            </a:r>
            <a:r>
              <a:rPr lang="en-US" sz="2200" baseline="30000" dirty="0"/>
              <a:t>4</a:t>
            </a:r>
            <a:r>
              <a:rPr lang="en-US" sz="2200" dirty="0"/>
              <a:t> </a:t>
            </a:r>
          </a:p>
          <a:p>
            <a:r>
              <a:rPr lang="en-US" sz="2200" dirty="0"/>
              <a:t>Use this money to cover necessary expenses and ease the burden on loved ones.</a:t>
            </a:r>
          </a:p>
        </p:txBody>
      </p:sp>
      <p:sp>
        <p:nvSpPr>
          <p:cNvPr id="3" name="TextBox 2">
            <a:extLst>
              <a:ext uri="{FF2B5EF4-FFF2-40B4-BE49-F238E27FC236}">
                <a16:creationId xmlns:a16="http://schemas.microsoft.com/office/drawing/2014/main" id="{C3D37271-9754-45F3-9B33-5710F2FADC0B}"/>
              </a:ext>
            </a:extLst>
          </p:cNvPr>
          <p:cNvSpPr txBox="1"/>
          <p:nvPr/>
        </p:nvSpPr>
        <p:spPr>
          <a:xfrm>
            <a:off x="6691062" y="5678764"/>
            <a:ext cx="5516178" cy="600164"/>
          </a:xfrm>
          <a:prstGeom prst="rect">
            <a:avLst/>
          </a:prstGeom>
          <a:noFill/>
        </p:spPr>
        <p:txBody>
          <a:bodyPr wrap="square" rtlCol="0">
            <a:spAutoFit/>
          </a:bodyPr>
          <a:lstStyle/>
          <a:p>
            <a:r>
              <a:rPr lang="en-US" sz="1100" dirty="0"/>
              <a:t>4. Accelerated Death Benefit Rider is included in states where allowed. </a:t>
            </a:r>
          </a:p>
          <a:p>
            <a:r>
              <a:rPr lang="en-US" sz="1100" dirty="0"/>
              <a:t>The chronic illness benefit is included through issue age 75. Accelerated benefits reduce the death benefit.</a:t>
            </a:r>
          </a:p>
        </p:txBody>
      </p:sp>
    </p:spTree>
    <p:extLst>
      <p:ext uri="{BB962C8B-B14F-4D97-AF65-F5344CB8AC3E}">
        <p14:creationId xmlns:p14="http://schemas.microsoft.com/office/powerpoint/2010/main" val="169754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352" y="456500"/>
            <a:ext cx="10389414" cy="1325563"/>
          </a:xfrm>
        </p:spPr>
        <p:txBody>
          <a:bodyPr>
            <a:noAutofit/>
          </a:bodyPr>
          <a:lstStyle/>
          <a:p>
            <a:r>
              <a:rPr lang="en-US" sz="3600" dirty="0"/>
              <a:t>Before you look at an annuity or CD, consider what Single Premium Whole Life has to offer:</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60479832"/>
              </p:ext>
            </p:extLst>
          </p:nvPr>
        </p:nvGraphicFramePr>
        <p:xfrm>
          <a:off x="1084173" y="1712569"/>
          <a:ext cx="9409176" cy="3181605"/>
        </p:xfrm>
        <a:graphic>
          <a:graphicData uri="http://schemas.openxmlformats.org/drawingml/2006/table">
            <a:tbl>
              <a:tblPr firstRow="1" bandRow="1">
                <a:tableStyleId>{00A15C55-8517-42AA-B614-E9B94910E393}</a:tableStyleId>
              </a:tblPr>
              <a:tblGrid>
                <a:gridCol w="4934712">
                  <a:extLst>
                    <a:ext uri="{9D8B030D-6E8A-4147-A177-3AD203B41FA5}">
                      <a16:colId xmlns:a16="http://schemas.microsoft.com/office/drawing/2014/main" val="2671177312"/>
                    </a:ext>
                  </a:extLst>
                </a:gridCol>
                <a:gridCol w="4474464">
                  <a:extLst>
                    <a:ext uri="{9D8B030D-6E8A-4147-A177-3AD203B41FA5}">
                      <a16:colId xmlns:a16="http://schemas.microsoft.com/office/drawing/2014/main" val="1406280439"/>
                    </a:ext>
                  </a:extLst>
                </a:gridCol>
              </a:tblGrid>
              <a:tr h="385065">
                <a:tc>
                  <a:txBody>
                    <a:bodyPr/>
                    <a:lstStyle/>
                    <a:p>
                      <a:endParaRPr lang="en-US" sz="1600" dirty="0">
                        <a:solidFill>
                          <a:schemeClr val="tx2"/>
                        </a:solidFill>
                      </a:endParaRPr>
                    </a:p>
                  </a:txBody>
                  <a:tcPr>
                    <a:lnL w="12700" cmpd="sng">
                      <a:noFill/>
                    </a:lnL>
                    <a:lnR w="12700" cmpd="sng">
                      <a:noFill/>
                    </a:lnR>
                    <a:lnT w="12700" cmpd="sng">
                      <a:noFill/>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solidFill>
                            <a:schemeClr val="tx2"/>
                          </a:solidFill>
                        </a:rPr>
                        <a:t>SPWL</a:t>
                      </a:r>
                    </a:p>
                  </a:txBody>
                  <a:tcPr>
                    <a:lnL w="12700" cmpd="sng">
                      <a:noFill/>
                    </a:lnL>
                    <a:lnR w="12700" cmpd="sng">
                      <a:noFill/>
                    </a:lnR>
                    <a:lnT w="12700" cmpd="sng">
                      <a:noFill/>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7134864"/>
                  </a:ext>
                </a:extLst>
              </a:tr>
              <a:tr h="5593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95959"/>
                          </a:solidFill>
                          <a:effectLst/>
                          <a:uLnTx/>
                          <a:uFillTx/>
                          <a:latin typeface="Amsi Pro Regular"/>
                          <a:ea typeface="+mn-ea"/>
                          <a:cs typeface="+mn-cs"/>
                        </a:rPr>
                        <a:t>Federal income tax-free death benefits</a:t>
                      </a:r>
                    </a:p>
                  </a:txBody>
                  <a:tcPr anchor="ctr">
                    <a:lnT w="12700" cap="flat" cmpd="sng" algn="ctr">
                      <a:solidFill>
                        <a:schemeClr val="tx1"/>
                      </a:solidFill>
                      <a:prstDash val="dot"/>
                      <a:round/>
                      <a:headEnd type="none" w="med" len="med"/>
                      <a:tailEnd type="none" w="med" len="med"/>
                    </a:lnT>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95959"/>
                          </a:solidFill>
                          <a:effectLst/>
                          <a:uLnTx/>
                          <a:uFillTx/>
                          <a:latin typeface="Amsi Pro Regular"/>
                          <a:ea typeface="+mn-ea"/>
                          <a:cs typeface="+mn-cs"/>
                        </a:rPr>
                        <a:t>Yes</a:t>
                      </a:r>
                    </a:p>
                  </a:txBody>
                  <a:tcPr anchor="ctr">
                    <a:lnT w="12700" cap="flat" cmpd="sng" algn="ctr">
                      <a:solidFill>
                        <a:schemeClr val="tx1"/>
                      </a:solidFill>
                      <a:prstDash val="dot"/>
                      <a:round/>
                      <a:headEnd type="none" w="med" len="med"/>
                      <a:tailEnd type="none" w="med" len="med"/>
                    </a:lnT>
                    <a:solidFill>
                      <a:schemeClr val="accent4">
                        <a:lumMod val="20000"/>
                        <a:lumOff val="80000"/>
                      </a:schemeClr>
                    </a:solidFill>
                  </a:tcPr>
                </a:tc>
                <a:extLst>
                  <a:ext uri="{0D108BD9-81ED-4DB2-BD59-A6C34878D82A}">
                    <a16:rowId xmlns:a16="http://schemas.microsoft.com/office/drawing/2014/main" val="2982113772"/>
                  </a:ext>
                </a:extLst>
              </a:tr>
              <a:tr h="5593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95959"/>
                          </a:solidFill>
                          <a:effectLst/>
                          <a:uLnTx/>
                          <a:uFillTx/>
                          <a:latin typeface="Amsi Pro Regular"/>
                          <a:ea typeface="+mn-ea"/>
                          <a:cs typeface="+mn-cs"/>
                        </a:rPr>
                        <a:t>Cash values growth on a tax-deferred basis</a:t>
                      </a:r>
                      <a:r>
                        <a:rPr kumimoji="0" lang="en-US" sz="1400" b="0" i="0" u="none" strike="noStrike" kern="1200" cap="none" spc="0" normalizeH="0" baseline="30000" noProof="0" dirty="0">
                          <a:ln>
                            <a:noFill/>
                          </a:ln>
                          <a:solidFill>
                            <a:srgbClr val="595959"/>
                          </a:solidFill>
                          <a:effectLst/>
                          <a:uLnTx/>
                          <a:uFillTx/>
                          <a:latin typeface="Amsi Pro Regular"/>
                          <a:ea typeface="+mn-ea"/>
                          <a:cs typeface="+mn-cs"/>
                        </a:rPr>
                        <a:t>5</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95959"/>
                          </a:solidFill>
                          <a:effectLst/>
                          <a:uLnTx/>
                          <a:uFillTx/>
                          <a:latin typeface="Amsi Pro Regular"/>
                          <a:ea typeface="+mn-ea"/>
                          <a:cs typeface="+mn-cs"/>
                        </a:rPr>
                        <a:t>Yes </a:t>
                      </a:r>
                    </a:p>
                  </a:txBody>
                  <a:tcPr anchor="ctr">
                    <a:solidFill>
                      <a:schemeClr val="bg1"/>
                    </a:solidFill>
                  </a:tcPr>
                </a:tc>
                <a:extLst>
                  <a:ext uri="{0D108BD9-81ED-4DB2-BD59-A6C34878D82A}">
                    <a16:rowId xmlns:a16="http://schemas.microsoft.com/office/drawing/2014/main" val="3339819064"/>
                  </a:ext>
                </a:extLst>
              </a:tr>
              <a:tr h="5593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95959"/>
                          </a:solidFill>
                          <a:effectLst/>
                          <a:uLnTx/>
                          <a:uFillTx/>
                          <a:latin typeface="Amsi Pro Regular"/>
                          <a:ea typeface="+mn-ea"/>
                          <a:cs typeface="+mn-cs"/>
                        </a:rPr>
                        <a:t>Ability to earn dividends</a:t>
                      </a:r>
                      <a:r>
                        <a:rPr kumimoji="0" lang="en-US" sz="1400" b="0" i="0" u="none" strike="noStrike" kern="1200" cap="none" spc="0" normalizeH="0" baseline="30000" noProof="0" dirty="0">
                          <a:ln>
                            <a:noFill/>
                          </a:ln>
                          <a:solidFill>
                            <a:srgbClr val="595959"/>
                          </a:solidFill>
                          <a:effectLst/>
                          <a:uLnTx/>
                          <a:uFillTx/>
                          <a:latin typeface="+mn-lt"/>
                          <a:ea typeface="+mn-ea"/>
                          <a:cs typeface="+mn-cs"/>
                        </a:rPr>
                        <a:t>6</a:t>
                      </a:r>
                      <a:endParaRPr kumimoji="0" lang="en-US" sz="1400" b="0" i="0" u="none" strike="noStrike" kern="1200" cap="none" spc="0" normalizeH="0" baseline="0" noProof="0" dirty="0">
                        <a:ln>
                          <a:noFill/>
                        </a:ln>
                        <a:solidFill>
                          <a:srgbClr val="595959"/>
                        </a:solidFill>
                        <a:effectLst/>
                        <a:uLnTx/>
                        <a:uFillTx/>
                        <a:latin typeface="Amsi Pro Regular"/>
                        <a:ea typeface="+mn-ea"/>
                        <a:cs typeface="+mn-cs"/>
                      </a:endParaRPr>
                    </a:p>
                  </a:txBody>
                  <a:tcPr anchor="ctr">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95959"/>
                          </a:solidFill>
                          <a:effectLst/>
                          <a:uLnTx/>
                          <a:uFillTx/>
                          <a:latin typeface="Amsi Pro Regular"/>
                          <a:ea typeface="+mn-ea"/>
                          <a:cs typeface="+mn-cs"/>
                        </a:rPr>
                        <a:t>Yes </a:t>
                      </a:r>
                    </a:p>
                  </a:txBody>
                  <a:tcPr anchor="ctr">
                    <a:solidFill>
                      <a:schemeClr val="accent4">
                        <a:lumMod val="20000"/>
                        <a:lumOff val="80000"/>
                      </a:schemeClr>
                    </a:solidFill>
                  </a:tcPr>
                </a:tc>
                <a:extLst>
                  <a:ext uri="{0D108BD9-81ED-4DB2-BD59-A6C34878D82A}">
                    <a16:rowId xmlns:a16="http://schemas.microsoft.com/office/drawing/2014/main" val="2603423815"/>
                  </a:ext>
                </a:extLst>
              </a:tr>
              <a:tr h="5593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95959"/>
                          </a:solidFill>
                          <a:effectLst/>
                          <a:uLnTx/>
                          <a:uFillTx/>
                          <a:latin typeface="Amsi Pro Regular"/>
                          <a:ea typeface="+mn-ea"/>
                          <a:cs typeface="+mn-cs"/>
                        </a:rPr>
                        <a:t>Accelerated Death Benefit Rider: Chronic Illness</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95959"/>
                          </a:solidFill>
                          <a:effectLst/>
                          <a:uLnTx/>
                          <a:uFillTx/>
                          <a:latin typeface="Amsi Pro Regular"/>
                          <a:ea typeface="+mn-ea"/>
                          <a:cs typeface="+mn-cs"/>
                        </a:rPr>
                        <a:t>Yes </a:t>
                      </a:r>
                    </a:p>
                  </a:txBody>
                  <a:tcPr anchor="ctr">
                    <a:solidFill>
                      <a:schemeClr val="bg1"/>
                    </a:solidFill>
                  </a:tcPr>
                </a:tc>
                <a:extLst>
                  <a:ext uri="{0D108BD9-81ED-4DB2-BD59-A6C34878D82A}">
                    <a16:rowId xmlns:a16="http://schemas.microsoft.com/office/drawing/2014/main" val="1330615788"/>
                  </a:ext>
                </a:extLst>
              </a:tr>
              <a:tr h="5593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95959"/>
                          </a:solidFill>
                          <a:effectLst/>
                          <a:uLnTx/>
                          <a:uFillTx/>
                          <a:latin typeface="Amsi Pro Regular"/>
                          <a:ea typeface="+mn-ea"/>
                          <a:cs typeface="+mn-cs"/>
                        </a:rPr>
                        <a:t>Accelerated Death Benefit Rider: Terminal Illness</a:t>
                      </a:r>
                    </a:p>
                  </a:txBody>
                  <a:tcPr anchor="ctr">
                    <a:solidFill>
                      <a:schemeClr val="accent4">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95959"/>
                          </a:solidFill>
                          <a:effectLst/>
                          <a:uLnTx/>
                          <a:uFillTx/>
                          <a:latin typeface="Amsi Pro Regular"/>
                          <a:ea typeface="+mn-ea"/>
                          <a:cs typeface="+mn-cs"/>
                        </a:rPr>
                        <a:t>Yes </a:t>
                      </a:r>
                    </a:p>
                  </a:txBody>
                  <a:tcPr anchor="ctr">
                    <a:solidFill>
                      <a:schemeClr val="accent4">
                        <a:lumMod val="20000"/>
                        <a:lumOff val="80000"/>
                      </a:schemeClr>
                    </a:solidFill>
                  </a:tcPr>
                </a:tc>
                <a:extLst>
                  <a:ext uri="{0D108BD9-81ED-4DB2-BD59-A6C34878D82A}">
                    <a16:rowId xmlns:a16="http://schemas.microsoft.com/office/drawing/2014/main" val="90069116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800948179"/>
              </p:ext>
            </p:extLst>
          </p:nvPr>
        </p:nvGraphicFramePr>
        <p:xfrm>
          <a:off x="5413248" y="2682240"/>
          <a:ext cx="208280" cy="365760"/>
        </p:xfrm>
        <a:graphic>
          <a:graphicData uri="http://schemas.openxmlformats.org/drawingml/2006/table">
            <a:tbl>
              <a:tblPr/>
              <a:tblGrid>
                <a:gridCol w="208280">
                  <a:extLst>
                    <a:ext uri="{9D8B030D-6E8A-4147-A177-3AD203B41FA5}">
                      <a16:colId xmlns:a16="http://schemas.microsoft.com/office/drawing/2014/main" val="1089266424"/>
                    </a:ext>
                  </a:extLst>
                </a:gridCol>
              </a:tblGrid>
              <a:tr h="0">
                <a:tc>
                  <a:txBody>
                    <a:bodyPr/>
                    <a:lstStyle/>
                    <a:p>
                      <a:endParaRPr lang="en-US" dirty="0"/>
                    </a:p>
                  </a:txBody>
                  <a:tcPr>
                    <a:lnL>
                      <a:noFill/>
                    </a:lnL>
                    <a:lnR>
                      <a:noFill/>
                    </a:lnR>
                    <a:lnT>
                      <a:noFill/>
                    </a:lnT>
                    <a:lnB>
                      <a:noFill/>
                    </a:lnB>
                  </a:tcPr>
                </a:tc>
                <a:extLst>
                  <a:ext uri="{0D108BD9-81ED-4DB2-BD59-A6C34878D82A}">
                    <a16:rowId xmlns:a16="http://schemas.microsoft.com/office/drawing/2014/main" val="1962113900"/>
                  </a:ext>
                </a:extLst>
              </a:tr>
            </a:tbl>
          </a:graphicData>
        </a:graphic>
      </p:graphicFrame>
      <p:sp>
        <p:nvSpPr>
          <p:cNvPr id="3" name="TextBox 2">
            <a:extLst>
              <a:ext uri="{FF2B5EF4-FFF2-40B4-BE49-F238E27FC236}">
                <a16:creationId xmlns:a16="http://schemas.microsoft.com/office/drawing/2014/main" id="{A9449D28-EDA5-418E-ABEA-A84AF9216F1D}"/>
              </a:ext>
            </a:extLst>
          </p:cNvPr>
          <p:cNvSpPr txBox="1"/>
          <p:nvPr/>
        </p:nvSpPr>
        <p:spPr>
          <a:xfrm>
            <a:off x="1000352" y="5108082"/>
            <a:ext cx="10326624" cy="1107996"/>
          </a:xfrm>
          <a:prstGeom prst="rect">
            <a:avLst/>
          </a:prstGeom>
          <a:noFill/>
        </p:spPr>
        <p:txBody>
          <a:bodyPr wrap="square" rtlCol="0">
            <a:spAutoFit/>
          </a:bodyPr>
          <a:lstStyle/>
          <a:p>
            <a:r>
              <a:rPr lang="en-US" sz="1100" dirty="0"/>
              <a:t>5. Under current tax law, SPWL is a “modified endowment contract” (MEC); this means increases in cash values are tax-deferred until they are withdrawn. However, borrowing funds or withdrawing dividends from the policy results in a “taxable distribution” – the earnings or gain become taxable first as income. If the insured is under age 59½, the IRS also imposes a 10 percent penalty on the taxable gain. </a:t>
            </a:r>
          </a:p>
          <a:p>
            <a:endParaRPr lang="en-US" sz="1100" dirty="0"/>
          </a:p>
          <a:p>
            <a:r>
              <a:rPr lang="en-US" sz="1100" dirty="0"/>
              <a:t>6. Dividends are not guaranteed and are determined by </a:t>
            </a:r>
            <a:r>
              <a:rPr lang="en-US" sz="1100" dirty="0" err="1"/>
              <a:t>Assurity’s</a:t>
            </a:r>
            <a:r>
              <a:rPr lang="en-US" sz="1100" dirty="0"/>
              <a:t> experience relative to assumed mortality, investment performance and expenses.</a:t>
            </a:r>
          </a:p>
          <a:p>
            <a:endParaRPr lang="en-US" sz="1100" dirty="0"/>
          </a:p>
        </p:txBody>
      </p:sp>
    </p:spTree>
    <p:extLst>
      <p:ext uri="{BB962C8B-B14F-4D97-AF65-F5344CB8AC3E}">
        <p14:creationId xmlns:p14="http://schemas.microsoft.com/office/powerpoint/2010/main" val="400557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79576" y="950386"/>
            <a:ext cx="9595104" cy="2431435"/>
          </a:xfrm>
          <a:prstGeom prst="rect">
            <a:avLst/>
          </a:prstGeom>
          <a:noFill/>
        </p:spPr>
        <p:txBody>
          <a:bodyPr wrap="square" rtlCol="0">
            <a:spAutoFit/>
          </a:bodyPr>
          <a:lstStyle/>
          <a:p>
            <a:r>
              <a:rPr lang="en-US" sz="3600" dirty="0">
                <a:solidFill>
                  <a:schemeClr val="tx2"/>
                </a:solidFill>
                <a:latin typeface="+mj-lt"/>
              </a:rPr>
              <a:t>What you need to know about a </a:t>
            </a:r>
            <a:br>
              <a:rPr lang="en-US" sz="3600" dirty="0">
                <a:solidFill>
                  <a:schemeClr val="tx2"/>
                </a:solidFill>
                <a:latin typeface="+mj-lt"/>
              </a:rPr>
            </a:br>
            <a:r>
              <a:rPr lang="en-US" sz="3600" dirty="0">
                <a:solidFill>
                  <a:schemeClr val="tx2"/>
                </a:solidFill>
                <a:latin typeface="+mj-lt"/>
              </a:rPr>
              <a:t>Modified Endowment Contract (MEC)</a:t>
            </a:r>
          </a:p>
          <a:p>
            <a:endParaRPr lang="en-US" sz="4000" dirty="0">
              <a:solidFill>
                <a:schemeClr val="tx2"/>
              </a:solidFill>
              <a:latin typeface="+mj-lt"/>
            </a:endParaRPr>
          </a:p>
          <a:p>
            <a:endParaRPr lang="en-US" sz="4000" dirty="0">
              <a:solidFill>
                <a:schemeClr val="tx2"/>
              </a:solidFill>
              <a:latin typeface="+mj-lt"/>
            </a:endParaRPr>
          </a:p>
        </p:txBody>
      </p:sp>
      <p:sp>
        <p:nvSpPr>
          <p:cNvPr id="2" name="TextBox 1">
            <a:extLst>
              <a:ext uri="{FF2B5EF4-FFF2-40B4-BE49-F238E27FC236}">
                <a16:creationId xmlns:a16="http://schemas.microsoft.com/office/drawing/2014/main" id="{2731AABE-EA97-4B35-958A-B3F7E1F386C2}"/>
              </a:ext>
            </a:extLst>
          </p:cNvPr>
          <p:cNvSpPr txBox="1"/>
          <p:nvPr/>
        </p:nvSpPr>
        <p:spPr>
          <a:xfrm>
            <a:off x="1179576" y="2468880"/>
            <a:ext cx="9692640" cy="3139321"/>
          </a:xfrm>
          <a:prstGeom prst="rect">
            <a:avLst/>
          </a:prstGeom>
          <a:noFill/>
        </p:spPr>
        <p:txBody>
          <a:bodyPr wrap="square" rtlCol="0">
            <a:spAutoFit/>
          </a:bodyPr>
          <a:lstStyle/>
          <a:p>
            <a:r>
              <a:rPr lang="en-US" dirty="0"/>
              <a:t>Under current tax law, SPWL is a “modified endowment contract” (MEC). Borrowing funds or withdrawing dividends from your policy results in a “taxable distribution” – that is, the earnings or gain become taxable first as income. If the insured is under age 59½, the IRS also imposes a 10 percent penalty on the taxable gain. </a:t>
            </a:r>
          </a:p>
          <a:p>
            <a:endParaRPr lang="en-US" dirty="0"/>
          </a:p>
          <a:p>
            <a:r>
              <a:rPr lang="en-US" dirty="0"/>
              <a:t>However, these tax consequences apply only if there are distributions – policy loans or dividend withdrawals. Because of the policy’s lifetime insurance protection and long-term growth potential, SPWL is an ideal choice for many individuals. It’s particularly attractive to insureds who don’t need immediate access to their funds for daily living expenses, or those over age 59½ to whom the penalty tax no longer applies, and whose tax bracket may be lower.</a:t>
            </a:r>
          </a:p>
        </p:txBody>
      </p:sp>
    </p:spTree>
    <p:extLst>
      <p:ext uri="{BB962C8B-B14F-4D97-AF65-F5344CB8AC3E}">
        <p14:creationId xmlns:p14="http://schemas.microsoft.com/office/powerpoint/2010/main" val="2379188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p:cNvPicPr>
            <a:picLocks noGrp="1" noChangeAspect="1"/>
          </p:cNvPicPr>
          <p:nvPr>
            <p:ph type="pic" sz="quarter" idx="10"/>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4" name="TextBox 3"/>
          <p:cNvSpPr txBox="1"/>
          <p:nvPr/>
        </p:nvSpPr>
        <p:spPr>
          <a:xfrm>
            <a:off x="573024" y="4026408"/>
            <a:ext cx="11131296" cy="2065245"/>
          </a:xfrm>
          <a:prstGeom prst="rect">
            <a:avLst/>
          </a:prstGeom>
          <a:noFill/>
          <a:effectLst>
            <a:outerShdw blurRad="76200" dist="38100" dir="2700000" algn="tl" rotWithShape="0">
              <a:prstClr val="black">
                <a:alpha val="20000"/>
              </a:prstClr>
            </a:outerShdw>
          </a:effectLst>
        </p:spPr>
        <p:txBody>
          <a:bodyPr wrap="square" rtlCol="0">
            <a:spAutoFit/>
          </a:bodyPr>
          <a:lstStyle/>
          <a:p>
            <a:pPr>
              <a:lnSpc>
                <a:spcPts val="8000"/>
              </a:lnSpc>
            </a:pPr>
            <a:r>
              <a:rPr lang="en-US" sz="8000" dirty="0">
                <a:solidFill>
                  <a:schemeClr val="bg1"/>
                </a:solidFill>
                <a:latin typeface="+mj-lt"/>
              </a:rPr>
              <a:t>Leave a lasting gift.</a:t>
            </a:r>
          </a:p>
          <a:p>
            <a:pPr>
              <a:lnSpc>
                <a:spcPts val="8000"/>
              </a:lnSpc>
            </a:pPr>
            <a:r>
              <a:rPr lang="en-US" sz="4800" dirty="0">
                <a:solidFill>
                  <a:schemeClr val="bg1"/>
                </a:solidFill>
                <a:latin typeface="+mj-lt"/>
              </a:rPr>
              <a:t>Single Premium Whole Life Insurance</a:t>
            </a:r>
          </a:p>
        </p:txBody>
      </p:sp>
    </p:spTree>
    <p:extLst>
      <p:ext uri="{BB962C8B-B14F-4D97-AF65-F5344CB8AC3E}">
        <p14:creationId xmlns:p14="http://schemas.microsoft.com/office/powerpoint/2010/main" val="4166780474"/>
      </p:ext>
    </p:extLst>
  </p:cSld>
  <p:clrMapOvr>
    <a:masterClrMapping/>
  </p:clrMapOvr>
</p:sld>
</file>

<file path=ppt/theme/theme1.xml><?xml version="1.0" encoding="utf-8"?>
<a:theme xmlns:a="http://schemas.openxmlformats.org/drawingml/2006/main" name="Office Theme">
  <a:themeElements>
    <a:clrScheme name="Assurity">
      <a:dk1>
        <a:srgbClr val="595959"/>
      </a:dk1>
      <a:lt1>
        <a:sysClr val="window" lastClr="FFFFFF"/>
      </a:lt1>
      <a:dk2>
        <a:srgbClr val="A72B2A"/>
      </a:dk2>
      <a:lt2>
        <a:srgbClr val="E7E6E6"/>
      </a:lt2>
      <a:accent1>
        <a:srgbClr val="A72B2A"/>
      </a:accent1>
      <a:accent2>
        <a:srgbClr val="63666A"/>
      </a:accent2>
      <a:accent3>
        <a:srgbClr val="003D4C"/>
      </a:accent3>
      <a:accent4>
        <a:srgbClr val="2DCCD3"/>
      </a:accent4>
      <a:accent5>
        <a:srgbClr val="FFBF3F"/>
      </a:accent5>
      <a:accent6>
        <a:srgbClr val="EBFAFB"/>
      </a:accent6>
      <a:hlink>
        <a:srgbClr val="2DCCD3"/>
      </a:hlink>
      <a:folHlink>
        <a:srgbClr val="2DCCD3"/>
      </a:folHlink>
    </a:clrScheme>
    <a:fontScheme name="Amsi Pro">
      <a:majorFont>
        <a:latin typeface="Amsi Pro Bold"/>
        <a:ea typeface=""/>
        <a:cs typeface=""/>
      </a:majorFont>
      <a:minorFont>
        <a:latin typeface="Amsi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ssurity-MASTER-Presentation_FINAL" id="{308C9E8A-F35C-454C-909E-433DC23D7F6C}" vid="{57407CFA-E79A-A946-AEE2-0D9B9CDE4B45}"/>
    </a:ext>
  </a:extLst>
</a:theme>
</file>

<file path=ppt/theme/theme2.xml><?xml version="1.0" encoding="utf-8"?>
<a:theme xmlns:a="http://schemas.openxmlformats.org/drawingml/2006/main" name="1_Office Theme">
  <a:themeElements>
    <a:clrScheme name="Assurity">
      <a:dk1>
        <a:srgbClr val="595959"/>
      </a:dk1>
      <a:lt1>
        <a:sysClr val="window" lastClr="FFFFFF"/>
      </a:lt1>
      <a:dk2>
        <a:srgbClr val="A72B2A"/>
      </a:dk2>
      <a:lt2>
        <a:srgbClr val="E7E6E6"/>
      </a:lt2>
      <a:accent1>
        <a:srgbClr val="A72B2A"/>
      </a:accent1>
      <a:accent2>
        <a:srgbClr val="63666A"/>
      </a:accent2>
      <a:accent3>
        <a:srgbClr val="003D4C"/>
      </a:accent3>
      <a:accent4>
        <a:srgbClr val="2DCCD3"/>
      </a:accent4>
      <a:accent5>
        <a:srgbClr val="FFBF3F"/>
      </a:accent5>
      <a:accent6>
        <a:srgbClr val="EBFAFB"/>
      </a:accent6>
      <a:hlink>
        <a:srgbClr val="2DCCD3"/>
      </a:hlink>
      <a:folHlink>
        <a:srgbClr val="2DCCD3"/>
      </a:folHlink>
    </a:clrScheme>
    <a:fontScheme name="Amsi Pro">
      <a:majorFont>
        <a:latin typeface="Amsi Pro Bold"/>
        <a:ea typeface=""/>
        <a:cs typeface=""/>
      </a:majorFont>
      <a:minorFont>
        <a:latin typeface="Amsi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ssurity-MASTER-Presentation_FINAL" id="{308C9E8A-F35C-454C-909E-433DC23D7F6C}" vid="{6E8BFE2B-6CF0-A347-B6AE-59AD6A705CEC}"/>
    </a:ext>
  </a:extLst>
</a:theme>
</file>

<file path=ppt/theme/theme3.xml><?xml version="1.0" encoding="utf-8"?>
<a:theme xmlns:a="http://schemas.openxmlformats.org/drawingml/2006/main" name="Custom Design">
  <a:themeElements>
    <a:clrScheme name="Assurity">
      <a:dk1>
        <a:srgbClr val="595959"/>
      </a:dk1>
      <a:lt1>
        <a:sysClr val="window" lastClr="FFFFFF"/>
      </a:lt1>
      <a:dk2>
        <a:srgbClr val="A72B2A"/>
      </a:dk2>
      <a:lt2>
        <a:srgbClr val="E7E6E6"/>
      </a:lt2>
      <a:accent1>
        <a:srgbClr val="2DCCD3"/>
      </a:accent1>
      <a:accent2>
        <a:srgbClr val="003D4C"/>
      </a:accent2>
      <a:accent3>
        <a:srgbClr val="A72B2A"/>
      </a:accent3>
      <a:accent4>
        <a:srgbClr val="63666A"/>
      </a:accent4>
      <a:accent5>
        <a:srgbClr val="FFBF3F"/>
      </a:accent5>
      <a:accent6>
        <a:srgbClr val="EBFAFB"/>
      </a:accent6>
      <a:hlink>
        <a:srgbClr val="2DCCD3"/>
      </a:hlink>
      <a:folHlink>
        <a:srgbClr val="2DCCD3"/>
      </a:folHlink>
    </a:clrScheme>
    <a:fontScheme name="Amsi Pro">
      <a:majorFont>
        <a:latin typeface="Amsi Pro Bold"/>
        <a:ea typeface=""/>
        <a:cs typeface=""/>
      </a:majorFont>
      <a:minorFont>
        <a:latin typeface="Amsi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ssurity-MASTER-Presentation_FINAL" id="{308C9E8A-F35C-454C-909E-433DC23D7F6C}" vid="{A12EA125-0FA3-3A47-84E3-76DFCDA57E28}"/>
    </a:ext>
  </a:extLst>
</a:theme>
</file>

<file path=ppt/theme/theme4.xml><?xml version="1.0" encoding="utf-8"?>
<a:theme xmlns:a="http://schemas.openxmlformats.org/drawingml/2006/main" name="1_Custom Design">
  <a:themeElements>
    <a:clrScheme name="Assurity">
      <a:dk1>
        <a:srgbClr val="595959"/>
      </a:dk1>
      <a:lt1>
        <a:sysClr val="window" lastClr="FFFFFF"/>
      </a:lt1>
      <a:dk2>
        <a:srgbClr val="A72B2A"/>
      </a:dk2>
      <a:lt2>
        <a:srgbClr val="E7E6E6"/>
      </a:lt2>
      <a:accent1>
        <a:srgbClr val="A72B2A"/>
      </a:accent1>
      <a:accent2>
        <a:srgbClr val="63666A"/>
      </a:accent2>
      <a:accent3>
        <a:srgbClr val="003D4C"/>
      </a:accent3>
      <a:accent4>
        <a:srgbClr val="2DCCD3"/>
      </a:accent4>
      <a:accent5>
        <a:srgbClr val="FFBF3F"/>
      </a:accent5>
      <a:accent6>
        <a:srgbClr val="EBFAFB"/>
      </a:accent6>
      <a:hlink>
        <a:srgbClr val="2DCCD3"/>
      </a:hlink>
      <a:folHlink>
        <a:srgbClr val="2DCCD3"/>
      </a:folHlink>
    </a:clrScheme>
    <a:fontScheme name="Amsi Pro">
      <a:majorFont>
        <a:latin typeface="Amsi Pro Bold"/>
        <a:ea typeface=""/>
        <a:cs typeface=""/>
      </a:majorFont>
      <a:minorFont>
        <a:latin typeface="Amsi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ssurity-MASTER-Presentation_FINAL" id="{308C9E8A-F35C-454C-909E-433DC23D7F6C}" vid="{05A91BEC-E4C2-F941-82D8-F7291ED56D9C}"/>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Assurity-MASTER-Presentation_FINAL</Template>
  <TotalTime>579</TotalTime>
  <Words>874</Words>
  <Application>Microsoft Macintosh PowerPoint</Application>
  <PresentationFormat>Widescreen</PresentationFormat>
  <Paragraphs>61</Paragraphs>
  <Slides>10</Slides>
  <Notes>0</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10</vt:i4>
      </vt:variant>
    </vt:vector>
  </HeadingPairs>
  <TitlesOfParts>
    <vt:vector size="18" baseType="lpstr">
      <vt:lpstr>Amsi Pro Bold</vt:lpstr>
      <vt:lpstr>Amsi Pro Regular</vt:lpstr>
      <vt:lpstr>Arial</vt:lpstr>
      <vt:lpstr>Calibri</vt:lpstr>
      <vt:lpstr>Office Theme</vt:lpstr>
      <vt:lpstr>1_Office Theme</vt:lpstr>
      <vt:lpstr>Custom Design</vt:lpstr>
      <vt:lpstr>1_Custom Design</vt:lpstr>
      <vt:lpstr>PowerPoint Presentation</vt:lpstr>
      <vt:lpstr>PowerPoint Presentation</vt:lpstr>
      <vt:lpstr>Why it may be a good fit for you: </vt:lpstr>
      <vt:lpstr>Advantages</vt:lpstr>
      <vt:lpstr>More Advantages</vt:lpstr>
      <vt:lpstr>Living Benefits to Maximize Protection  </vt:lpstr>
      <vt:lpstr>Before you look at an annuity or CD, consider what Single Premium Whole Life has to offer:</vt:lpstr>
      <vt:lpstr>PowerPoint Presentation</vt:lpstr>
      <vt:lpstr>PowerPoint Presentation</vt:lpstr>
      <vt:lpstr>PowerPoint Presentation</vt:lpstr>
    </vt:vector>
  </TitlesOfParts>
  <Company>Assurity Life Insurance Company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Jacque Pinger</dc:creator>
  <cp:lastModifiedBy>Nick Lange</cp:lastModifiedBy>
  <cp:revision>48</cp:revision>
  <dcterms:created xsi:type="dcterms:W3CDTF">2020-06-25T15:09:36Z</dcterms:created>
  <dcterms:modified xsi:type="dcterms:W3CDTF">2020-07-13T17:18:28Z</dcterms:modified>
</cp:coreProperties>
</file>