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752" r:id="rId2"/>
    <p:sldId id="743" r:id="rId3"/>
    <p:sldId id="746" r:id="rId4"/>
    <p:sldId id="754" r:id="rId5"/>
    <p:sldId id="755" r:id="rId6"/>
    <p:sldId id="756" r:id="rId7"/>
    <p:sldId id="757" r:id="rId8"/>
    <p:sldId id="758" r:id="rId9"/>
    <p:sldId id="759" r:id="rId10"/>
    <p:sldId id="753" r:id="rId11"/>
    <p:sldId id="744" r:id="rId12"/>
    <p:sldId id="760" r:id="rId13"/>
  </p:sldIdLst>
  <p:sldSz cx="12192000" cy="6858000"/>
  <p:notesSz cx="6858000" cy="9144000"/>
  <p:embeddedFontLst>
    <p:embeddedFont>
      <p:font typeface="Amsi Pro Cond Light" panose="020B0A06020201010104" pitchFamily="34" charset="77"/>
      <p:regular r:id="rId15"/>
    </p:embeddedFont>
    <p:embeddedFont>
      <p:font typeface="Amsi Pro Normal" panose="020F05030401000600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64">
          <p15:clr>
            <a:srgbClr val="A4A3A4"/>
          </p15:clr>
        </p15:guide>
        <p15:guide id="3" orient="horz" pos="216">
          <p15:clr>
            <a:srgbClr val="A4A3A4"/>
          </p15:clr>
        </p15:guide>
        <p15:guide id="4" orient="horz" pos="4056">
          <p15:clr>
            <a:srgbClr val="A4A3A4"/>
          </p15:clr>
        </p15:guide>
        <p15:guide id="5" pos="192">
          <p15:clr>
            <a:srgbClr val="A4A3A4"/>
          </p15:clr>
        </p15:guide>
        <p15:guide id="6" pos="7488">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jHzP8Obl7XruRZPt7D8tsTk/uA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2B2A"/>
    <a:srgbClr val="225764"/>
    <a:srgbClr val="7F0001"/>
    <a:srgbClr val="F3A537"/>
    <a:srgbClr val="3DC3CE"/>
    <a:srgbClr val="003D4C"/>
    <a:srgbClr val="FDF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62"/>
    <p:restoredTop sz="67671"/>
  </p:normalViewPr>
  <p:slideViewPr>
    <p:cSldViewPr snapToGrid="0">
      <p:cViewPr varScale="1">
        <p:scale>
          <a:sx n="84" d="100"/>
          <a:sy n="84" d="100"/>
        </p:scale>
        <p:origin x="1392" y="176"/>
      </p:cViewPr>
      <p:guideLst>
        <p:guide orient="horz" pos="2112"/>
        <p:guide pos="3864"/>
        <p:guide orient="horz" pos="216"/>
        <p:guide orient="horz" pos="4056"/>
        <p:guide pos="192"/>
        <p:guide pos="74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4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msi Pro Normal" panose="020F0503040100060004" pitchFamily="34" charset="0"/>
        <a:ea typeface="Amsi Pro Normal" panose="020F0503040100060004" pitchFamily="34" charset="0"/>
        <a:cs typeface="Arial"/>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a:extLst>
            <a:ext uri="{FF2B5EF4-FFF2-40B4-BE49-F238E27FC236}">
              <a16:creationId xmlns:a16="http://schemas.microsoft.com/office/drawing/2014/main" id="{C5E3B28D-C4C6-195A-EACB-DD5D86F1E7C4}"/>
            </a:ext>
          </a:extLst>
        </p:cNvPr>
        <p:cNvGrpSpPr/>
        <p:nvPr/>
      </p:nvGrpSpPr>
      <p:grpSpPr>
        <a:xfrm>
          <a:off x="0" y="0"/>
          <a:ext cx="0" cy="0"/>
          <a:chOff x="0" y="0"/>
          <a:chExt cx="0" cy="0"/>
        </a:xfrm>
      </p:grpSpPr>
      <p:sp>
        <p:nvSpPr>
          <p:cNvPr id="897" name="Google Shape;897;p1:notes">
            <a:extLst>
              <a:ext uri="{FF2B5EF4-FFF2-40B4-BE49-F238E27FC236}">
                <a16:creationId xmlns:a16="http://schemas.microsoft.com/office/drawing/2014/main" id="{FA0CA9A1-A29D-DB9E-CD29-1E0A71E260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You know that experience when someone points something out to you and suddenly you start seeing it everywhere?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Maybe it’s a certain kind of car. A word or phrase you’d never really noticed before. Something that’s been right in front of you all along, but you never really paid attention to it.</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then once you see it, you can’t unsee it.</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idea behind Assurity Moments.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There are Life opportunities hiding in plain sight across the middle market. They’re showing up every day in conversations producers are already having, but they aren’t always easy to recognize or know where to place.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Today, you’ll see five of those situations where Assurity can be a particularly good fit and learn what to look and listen for.</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Because once you recognize the cues, you may start seeing these opportunities in clients and conversations that were already there.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See the Moment. Think Assurity.</a:t>
            </a:r>
          </a:p>
        </p:txBody>
      </p:sp>
      <p:sp>
        <p:nvSpPr>
          <p:cNvPr id="898" name="Google Shape;898;p1:notes">
            <a:extLst>
              <a:ext uri="{FF2B5EF4-FFF2-40B4-BE49-F238E27FC236}">
                <a16:creationId xmlns:a16="http://schemas.microsoft.com/office/drawing/2014/main" id="{4C3CA734-4D09-7382-3998-757006CB95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3728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There’s a significant Life opportunity beyond the large, affluent cases that tend to get the most attention.</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2026 Insurance Barometer Study found that 92 million Americans say they need Life or need more coverage. Yet only 10 million individual Life policies were sold in 2025.</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a pretty significant gap between the number of people who recognize a need and the number who are actually buying.</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here’s the number I really want you to notice: financial professionals report that when they talk with clients about Life Insurance, 86% ultimately buy.</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the issue isn’t simply finding people who need Life Insurance. There are millions of them.</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opportunity is recognizing when the need is sitting right in front of you and knowing when you have a solution that fits.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where Assurity Moments come in.</a:t>
            </a:r>
          </a:p>
        </p:txBody>
      </p:sp>
    </p:spTree>
    <p:extLst>
      <p:ext uri="{BB962C8B-B14F-4D97-AF65-F5344CB8AC3E}">
        <p14:creationId xmlns:p14="http://schemas.microsoft.com/office/powerpoint/2010/main" val="279134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a:extLst>
            <a:ext uri="{FF2B5EF4-FFF2-40B4-BE49-F238E27FC236}">
              <a16:creationId xmlns:a16="http://schemas.microsoft.com/office/drawing/2014/main" id="{CC853458-38B2-4C28-020F-85B24C4D0B79}"/>
            </a:ext>
          </a:extLst>
        </p:cNvPr>
        <p:cNvGrpSpPr/>
        <p:nvPr/>
      </p:nvGrpSpPr>
      <p:grpSpPr>
        <a:xfrm>
          <a:off x="0" y="0"/>
          <a:ext cx="0" cy="0"/>
          <a:chOff x="0" y="0"/>
          <a:chExt cx="0" cy="0"/>
        </a:xfrm>
      </p:grpSpPr>
      <p:sp>
        <p:nvSpPr>
          <p:cNvPr id="897" name="Google Shape;897;p1:notes">
            <a:extLst>
              <a:ext uri="{FF2B5EF4-FFF2-40B4-BE49-F238E27FC236}">
                <a16:creationId xmlns:a16="http://schemas.microsoft.com/office/drawing/2014/main" id="{E7007960-D703-5556-57E8-5153AE6998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One of the most important things about Assurity Moments is that you don’t have to go find five entirely new markets.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These situations are already showing up in everyday conversations.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You probably know business owners. You work with people who are getting closer to retirement. You encounter families building their lives here in the United States. You talk with parents and grandparents. And you certainly meet people with mortgages, bills and other financial responsibilities.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Those aren’t unusual situations.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Assurity Moments are designed to make it easier to recognize when one of those everyday situations creates a Life Insurance opportunity and know when Assurity should be one of the first places you look.</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instead of trying to remember every product feature, underwriting niche or competitive situation, remember the Moment.</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If you recognize the situation, you’ll know to think Assurity.</a:t>
            </a:r>
          </a:p>
        </p:txBody>
      </p:sp>
      <p:sp>
        <p:nvSpPr>
          <p:cNvPr id="898" name="Google Shape;898;p1:notes">
            <a:extLst>
              <a:ext uri="{FF2B5EF4-FFF2-40B4-BE49-F238E27FC236}">
                <a16:creationId xmlns:a16="http://schemas.microsoft.com/office/drawing/2014/main" id="{8C1CF268-693E-A8D5-EBC7-05A5CE109E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3927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a:extLst>
            <a:ext uri="{FF2B5EF4-FFF2-40B4-BE49-F238E27FC236}">
              <a16:creationId xmlns:a16="http://schemas.microsoft.com/office/drawing/2014/main" id="{CC853458-38B2-4C28-020F-85B24C4D0B79}"/>
            </a:ext>
          </a:extLst>
        </p:cNvPr>
        <p:cNvGrpSpPr/>
        <p:nvPr/>
      </p:nvGrpSpPr>
      <p:grpSpPr>
        <a:xfrm>
          <a:off x="0" y="0"/>
          <a:ext cx="0" cy="0"/>
          <a:chOff x="0" y="0"/>
          <a:chExt cx="0" cy="0"/>
        </a:xfrm>
      </p:grpSpPr>
      <p:sp>
        <p:nvSpPr>
          <p:cNvPr id="897" name="Google Shape;897;p1:notes">
            <a:extLst>
              <a:ext uri="{FF2B5EF4-FFF2-40B4-BE49-F238E27FC236}">
                <a16:creationId xmlns:a16="http://schemas.microsoft.com/office/drawing/2014/main" id="{E7007960-D703-5556-57E8-5153AE6998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These are the five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Moments to learn to recognize.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First, Securing the Family Business: a family business that depends heavily on its owner.</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Second, Retiring with a Mortgage: someone approaching retirement who still has years left on the mortgage.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Third, Building a Life in America: someone living and working in the United States who doesn’t yet have permanent residency.</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Fourth, Empowering the Next Generation: a parent or grandparent who wants to put lifelong protection in place for a child.</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fifth, Protecting Everyday Lives: an everyday client who wants permanent protection for straightforward financial obligations.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These aren’t five situations picked at random. They represent everyday middle market needs where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has a meaningful product or competitive advantage.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none of them is particularly difficult to recognize once you know what you’re looking for.</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For each one, you’ll meet the client, identify the Moment and see why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may be a particularly good fit.</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By the end, the goal is for those connections to start becoming automatic.</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See the Moment. Think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t>
            </a:r>
          </a:p>
        </p:txBody>
      </p:sp>
      <p:sp>
        <p:nvSpPr>
          <p:cNvPr id="898" name="Google Shape;898;p1:notes">
            <a:extLst>
              <a:ext uri="{FF2B5EF4-FFF2-40B4-BE49-F238E27FC236}">
                <a16:creationId xmlns:a16="http://schemas.microsoft.com/office/drawing/2014/main" id="{8C1CF268-693E-A8D5-EBC7-05A5CE109E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3927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Tony owns a small family business. His family depends on the income it provides, and the business depends heavily on Tony.</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Moment.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Tony isn’t just the owner. He may also be the person bringing in customers, making key decisions, managing employees and keeping the business moving.</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listen for the business owner who says things like, “Everything still runs through me,” or talks about a business loan, growth plans or the years they expect to keep working in the business.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protection need may have a defined time horizon. It might be needed while a business loan is outstanding, during the owner’s remaining working years or while the business prepares for an eventual transition.</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where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Assurity’s</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Term Life with optional Return of Premium benefit can be a particularly good fit. It provides protection during those critical business-building years, with the potential to return up to 100% of premiums paid if Tony outlives the term.</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that returned premium could potentially be put back into the business or used for other priorities.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when you’re talking with a business owner and realize the family and the business depend heavily on that person, recognize the Moment.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When the business depends on the owner. Think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t>
            </a:r>
          </a:p>
        </p:txBody>
      </p:sp>
      <p:sp>
        <p:nvSpPr>
          <p:cNvPr id="911" name="Google Shape;9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a:extLst>
            <a:ext uri="{FF2B5EF4-FFF2-40B4-BE49-F238E27FC236}">
              <a16:creationId xmlns:a16="http://schemas.microsoft.com/office/drawing/2014/main" id="{A92F8FF2-E3B7-662A-0124-41D79C0CBC99}"/>
            </a:ext>
          </a:extLst>
        </p:cNvPr>
        <p:cNvGrpSpPr/>
        <p:nvPr/>
      </p:nvGrpSpPr>
      <p:grpSpPr>
        <a:xfrm>
          <a:off x="0" y="0"/>
          <a:ext cx="0" cy="0"/>
          <a:chOff x="0" y="0"/>
          <a:chExt cx="0" cy="0"/>
        </a:xfrm>
      </p:grpSpPr>
      <p:sp>
        <p:nvSpPr>
          <p:cNvPr id="910" name="Google Shape;910;p2:notes">
            <a:extLst>
              <a:ext uri="{FF2B5EF4-FFF2-40B4-BE49-F238E27FC236}">
                <a16:creationId xmlns:a16="http://schemas.microsoft.com/office/drawing/2014/main" id="{F14DAA18-E200-21CE-DF41-DEEA8C855E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Mike is 62. He plans to retire in three years, but his mortgage has 11 years to go.</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Moment.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Retirement doesn’t necessarily mean the major financial obligations disappear. If Mike dies before the mortgage is paid off, his spouse could be left making those payments from retirement income.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listen for the client who is talking about retirement and still has a mortgage or another significant obligation that will continue for a defined number of years.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You might hear, “We’ll still have about 10 years left on the house when I retire,” or “I just want to make sure my spouse isn’t stuck with the mortgage.”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 should trigger a connection.</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Assurity’s</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10- and 15-year Term Life provides accessible, low-friction coverage options for clients approaching retirement who need protection for a specified period.</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need doesn’t have to last forever. The coverage can line up with the period when the financial exposure exists.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Retiring with years left on the mortgage? Think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t>
            </a:r>
          </a:p>
        </p:txBody>
      </p:sp>
      <p:sp>
        <p:nvSpPr>
          <p:cNvPr id="911" name="Google Shape;911;p2:notes">
            <a:extLst>
              <a:ext uri="{FF2B5EF4-FFF2-40B4-BE49-F238E27FC236}">
                <a16:creationId xmlns:a16="http://schemas.microsoft.com/office/drawing/2014/main" id="{D5F84A7D-1FAB-2E76-B70D-F903CD210C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0997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a:extLst>
            <a:ext uri="{FF2B5EF4-FFF2-40B4-BE49-F238E27FC236}">
              <a16:creationId xmlns:a16="http://schemas.microsoft.com/office/drawing/2014/main" id="{9BB248B4-6BA8-C039-CBEF-078D181A6600}"/>
            </a:ext>
          </a:extLst>
        </p:cNvPr>
        <p:cNvGrpSpPr/>
        <p:nvPr/>
      </p:nvGrpSpPr>
      <p:grpSpPr>
        <a:xfrm>
          <a:off x="0" y="0"/>
          <a:ext cx="0" cy="0"/>
          <a:chOff x="0" y="0"/>
          <a:chExt cx="0" cy="0"/>
        </a:xfrm>
      </p:grpSpPr>
      <p:sp>
        <p:nvSpPr>
          <p:cNvPr id="910" name="Google Shape;910;p2:notes">
            <a:extLst>
              <a:ext uri="{FF2B5EF4-FFF2-40B4-BE49-F238E27FC236}">
                <a16:creationId xmlns:a16="http://schemas.microsoft.com/office/drawing/2014/main" id="{AE05A1ED-0D52-60BC-919C-901DC94D58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Kim family is building a life in America. They work here. They’re raising their children here. They have income and financial responsibilities here.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Their need for Life Insurance looks a lot like any other family’s. But their options may not.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Moment.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Listen for a client who is living and working in the United States but isn’t yet a permanent resident.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 situation can sometimes lead to a carrier-by-carrier search: Who will consider the client? What products are available? Where does the case fit?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With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you already know one place to look.</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is one of a few carriers with a dedicated Middle Market Foreign Resident Program, with Term Life and Whole Life options for eligible clients.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the important distinction is middle market. This isn’t only about high-net-worth foreign-national cases. It creates an option for the everyday protection needs of eligible people who are building their lives here.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Living and working in the U.S. without permanent residency? Think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t>
            </a:r>
          </a:p>
        </p:txBody>
      </p:sp>
      <p:sp>
        <p:nvSpPr>
          <p:cNvPr id="911" name="Google Shape;911;p2:notes">
            <a:extLst>
              <a:ext uri="{FF2B5EF4-FFF2-40B4-BE49-F238E27FC236}">
                <a16:creationId xmlns:a16="http://schemas.microsoft.com/office/drawing/2014/main" id="{F9C12313-FA45-433A-7A0C-1E49115A03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4300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a:extLst>
            <a:ext uri="{FF2B5EF4-FFF2-40B4-BE49-F238E27FC236}">
              <a16:creationId xmlns:a16="http://schemas.microsoft.com/office/drawing/2014/main" id="{F9B3A9AA-ECCA-CB84-4B7E-6635870E5BAB}"/>
            </a:ext>
          </a:extLst>
        </p:cNvPr>
        <p:cNvGrpSpPr/>
        <p:nvPr/>
      </p:nvGrpSpPr>
      <p:grpSpPr>
        <a:xfrm>
          <a:off x="0" y="0"/>
          <a:ext cx="0" cy="0"/>
          <a:chOff x="0" y="0"/>
          <a:chExt cx="0" cy="0"/>
        </a:xfrm>
      </p:grpSpPr>
      <p:sp>
        <p:nvSpPr>
          <p:cNvPr id="910" name="Google Shape;910;p2:notes">
            <a:extLst>
              <a:ext uri="{FF2B5EF4-FFF2-40B4-BE49-F238E27FC236}">
                <a16:creationId xmlns:a16="http://schemas.microsoft.com/office/drawing/2014/main" id="{44C234FB-0B57-E4E1-B3C0-47931DDFB9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Emma is six years old. Most of the big milestones in her life haven’t happened yet.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Moment.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 parent or grandparent may be thinking about ways to help a child build a strong financial foundation. Life Insurance may not be the first thing that comes up, but when it does, young can mean both easier and more affordable.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Coverage can be put in place before health changes later in life could potentially make getting Life more difficult.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this is one of those Moments where the ease of the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solution is especially important.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There are just three health questions. 95% of cases are auto-decisioned. Coverage is available up to $100,000 with no income verification. And grandparents can apply and answer the health questions.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listen when parents or grandparents start talking about a child’s future, especially when they’re looking for something that can last well beyond childhood.</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Life insurance for a child? Think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t>
            </a:r>
          </a:p>
        </p:txBody>
      </p:sp>
      <p:sp>
        <p:nvSpPr>
          <p:cNvPr id="911" name="Google Shape;911;p2:notes">
            <a:extLst>
              <a:ext uri="{FF2B5EF4-FFF2-40B4-BE49-F238E27FC236}">
                <a16:creationId xmlns:a16="http://schemas.microsoft.com/office/drawing/2014/main" id="{0C3B24AB-41F4-8FA5-6BCE-175EE94EDD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4900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a:extLst>
            <a:ext uri="{FF2B5EF4-FFF2-40B4-BE49-F238E27FC236}">
              <a16:creationId xmlns:a16="http://schemas.microsoft.com/office/drawing/2014/main" id="{CB2809E5-624A-3C7F-F2F6-CFFFDD12B92C}"/>
            </a:ext>
          </a:extLst>
        </p:cNvPr>
        <p:cNvGrpSpPr/>
        <p:nvPr/>
      </p:nvGrpSpPr>
      <p:grpSpPr>
        <a:xfrm>
          <a:off x="0" y="0"/>
          <a:ext cx="0" cy="0"/>
          <a:chOff x="0" y="0"/>
          <a:chExt cx="0" cy="0"/>
        </a:xfrm>
      </p:grpSpPr>
      <p:sp>
        <p:nvSpPr>
          <p:cNvPr id="910" name="Google Shape;910;p2:notes">
            <a:extLst>
              <a:ext uri="{FF2B5EF4-FFF2-40B4-BE49-F238E27FC236}">
                <a16:creationId xmlns:a16="http://schemas.microsoft.com/office/drawing/2014/main" id="{BBDA3E70-473A-C685-A0EC-542102D510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David works hard, pays his bills and is building a life. His financial needs aren’t complicated. But they’re real.</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Moment.</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He may have a mortgage or rent, debt, everyday household expenses or people who rely on his income.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David doesn’t have to fit one particular demographic. He could be raising a child, living with a partner or be single and building a life on his own.</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What defines the Moment is the need.</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Listen for the person who essentially says, “I just want to make sure things are taken care of if something happens to me.”</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They may not need a complex financial strategy. They want straightforward permanent protection for straightforward financial responsibilities.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where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Assurity’s</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Whole Life can be a strong fit, with permanent death benefit protection and competitive pricing for clients with straightforward coverage needs.</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 </a:t>
            </a:r>
          </a:p>
          <a:p>
            <a:pPr marL="158750" indent="0">
              <a:buFontTx/>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When the need is simply to cover the basics. Think </a:t>
            </a:r>
            <a:r>
              <a:rPr lang="en-US" sz="1100" b="0" i="0" u="none" strike="noStrike" cap="none" dirty="0" err="1">
                <a:solidFill>
                  <a:srgbClr val="000000"/>
                </a:solidFill>
                <a:effectLst/>
                <a:latin typeface="Amsi Pro Normal" panose="020F0503040100060004" pitchFamily="34" charset="0"/>
                <a:ea typeface="Amsi Pro Normal" panose="020F0503040100060004" pitchFamily="34" charset="0"/>
                <a:cs typeface="Arial"/>
                <a:sym typeface="Arial"/>
              </a:rPr>
              <a:t>Assurity</a:t>
            </a: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t>
            </a:r>
          </a:p>
        </p:txBody>
      </p:sp>
      <p:sp>
        <p:nvSpPr>
          <p:cNvPr id="911" name="Google Shape;911;p2:notes">
            <a:extLst>
              <a:ext uri="{FF2B5EF4-FFF2-40B4-BE49-F238E27FC236}">
                <a16:creationId xmlns:a16="http://schemas.microsoft.com/office/drawing/2014/main" id="{7109EAF1-AC54-7E8D-7F29-D7B2940F3A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8422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a:extLst>
            <a:ext uri="{FF2B5EF4-FFF2-40B4-BE49-F238E27FC236}">
              <a16:creationId xmlns:a16="http://schemas.microsoft.com/office/drawing/2014/main" id="{8052F19F-B84F-E584-B133-8961ED93CD37}"/>
            </a:ext>
          </a:extLst>
        </p:cNvPr>
        <p:cNvGrpSpPr/>
        <p:nvPr/>
      </p:nvGrpSpPr>
      <p:grpSpPr>
        <a:xfrm>
          <a:off x="0" y="0"/>
          <a:ext cx="0" cy="0"/>
          <a:chOff x="0" y="0"/>
          <a:chExt cx="0" cy="0"/>
        </a:xfrm>
      </p:grpSpPr>
      <p:sp>
        <p:nvSpPr>
          <p:cNvPr id="897" name="Google Shape;897;p1:notes">
            <a:extLst>
              <a:ext uri="{FF2B5EF4-FFF2-40B4-BE49-F238E27FC236}">
                <a16:creationId xmlns:a16="http://schemas.microsoft.com/office/drawing/2014/main" id="{8DBFF716-8B08-7705-37F8-655AD656AD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Now you’ve met all five.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let’s see whether you can see the Moments.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When you see Tony, what should you recognize? A business that depends heavily on its owner.</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Mike? Someone approaching retirement with years left on the mortgage.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Kim family? Someone living and working in the U.S. without permanent residency.</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Emma? A parent or grandparent who wants lifelong protection for a child.</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David? An everyday client who wants permanent protection for straightforward financial obligations.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That’s the habit Assurity Moments are designed to build.</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You don’t have to memorize every Assurity product feature. Start by recognizing the situation. Because once you see the Moment, you’ll know when to think Assurity.</a:t>
            </a:r>
          </a:p>
        </p:txBody>
      </p:sp>
      <p:sp>
        <p:nvSpPr>
          <p:cNvPr id="898" name="Google Shape;898;p1:notes">
            <a:extLst>
              <a:ext uri="{FF2B5EF4-FFF2-40B4-BE49-F238E27FC236}">
                <a16:creationId xmlns:a16="http://schemas.microsoft.com/office/drawing/2014/main" id="{9D7F36FD-0923-7F1F-FFC5-20142BFA94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127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So what do you do when you recognize one of these situations?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First, recognize it. You don’t need to diagnose the entire case in that first conversation. The important thing is noticing that what the client just told you may represent an opportunity.</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Second, think Assurity. You now know five situations where Assurity should come to mind.</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And third, explore the fit. Go to the Assurity Moments site. Use the sales idea sheets and product information. Run the quote. And reach out to your Assurity contact when you need help determining whether the case fits.</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The goal of Assurity Moments isn’t to give you one more thing to memorize.</a:t>
            </a:r>
          </a:p>
          <a:p>
            <a:pPr marL="158750" indent="0">
              <a:buNone/>
            </a:pPr>
            <a:r>
              <a:rPr lang="en-US" sz="1100" b="0" i="0" u="none" strike="noStrike" cap="none" dirty="0">
                <a:solidFill>
                  <a:srgbClr val="000000"/>
                </a:solidFill>
                <a:effectLst/>
                <a:latin typeface="Amsi Pro Normal" panose="020F0503040100060004" pitchFamily="34" charset="0"/>
                <a:ea typeface="Amsi Pro Normal" panose="020F0503040100060004" pitchFamily="34" charset="0"/>
                <a:cs typeface="Arial"/>
                <a:sym typeface="Arial"/>
              </a:rPr>
              <a:t>It’s to make these opportunities easier to recognize and easier to pursue.</a:t>
            </a:r>
          </a:p>
        </p:txBody>
      </p:sp>
    </p:spTree>
    <p:extLst>
      <p:ext uri="{BB962C8B-B14F-4D97-AF65-F5344CB8AC3E}">
        <p14:creationId xmlns:p14="http://schemas.microsoft.com/office/powerpoint/2010/main" val="3607753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354C11-D369-4687-98D2-D6B0C56A956A}" type="slidenum">
              <a:rPr lang="en-US" smtClean="0"/>
              <a:t>12</a:t>
            </a:fld>
            <a:endParaRPr lang="en-US" dirty="0"/>
          </a:p>
        </p:txBody>
      </p:sp>
    </p:spTree>
    <p:extLst>
      <p:ext uri="{BB962C8B-B14F-4D97-AF65-F5344CB8AC3E}">
        <p14:creationId xmlns:p14="http://schemas.microsoft.com/office/powerpoint/2010/main" val="200303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19"/>
        <p:cNvGrpSpPr/>
        <p:nvPr/>
      </p:nvGrpSpPr>
      <p:grpSpPr>
        <a:xfrm>
          <a:off x="0" y="0"/>
          <a:ext cx="0" cy="0"/>
          <a:chOff x="0" y="0"/>
          <a:chExt cx="0" cy="0"/>
        </a:xfrm>
      </p:grpSpPr>
      <p:sp>
        <p:nvSpPr>
          <p:cNvPr id="220" name="Google Shape;220;p23"/>
          <p:cNvSpPr>
            <a:spLocks noGrp="1"/>
          </p:cNvSpPr>
          <p:nvPr>
            <p:ph type="pic" idx="2"/>
          </p:nvPr>
        </p:nvSpPr>
        <p:spPr>
          <a:xfrm>
            <a:off x="7024688" y="942975"/>
            <a:ext cx="4876800" cy="5588000"/>
          </a:xfrm>
          <a:prstGeom prst="roundRect">
            <a:avLst>
              <a:gd name="adj" fmla="val 7143"/>
            </a:avLst>
          </a:prstGeom>
          <a:solidFill>
            <a:schemeClr val="lt1"/>
          </a:solidFill>
          <a:ln>
            <a:noFill/>
          </a:ln>
        </p:spPr>
        <p:txBody>
          <a:bodyPr/>
          <a:lstStyle>
            <a:lvl1pPr>
              <a:defRPr b="0" i="0">
                <a:latin typeface="Amsi Pro Normal" panose="020F0503040100060004" pitchFamily="34" charset="0"/>
              </a:defRPr>
            </a:lvl1pPr>
          </a:lstStyle>
          <a:p>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21"/>
        <p:cNvGrpSpPr/>
        <p:nvPr/>
      </p:nvGrpSpPr>
      <p:grpSpPr>
        <a:xfrm>
          <a:off x="0" y="0"/>
          <a:ext cx="0" cy="0"/>
          <a:chOff x="0" y="0"/>
          <a:chExt cx="0" cy="0"/>
        </a:xfrm>
      </p:grpSpPr>
      <p:sp>
        <p:nvSpPr>
          <p:cNvPr id="222" name="Google Shape;222;p24"/>
          <p:cNvSpPr>
            <a:spLocks noGrp="1"/>
          </p:cNvSpPr>
          <p:nvPr>
            <p:ph type="pic" idx="2"/>
          </p:nvPr>
        </p:nvSpPr>
        <p:spPr>
          <a:xfrm>
            <a:off x="304800" y="1056169"/>
            <a:ext cx="5940557" cy="2900196"/>
          </a:xfrm>
          <a:prstGeom prst="roundRect">
            <a:avLst>
              <a:gd name="adj" fmla="val 7143"/>
            </a:avLst>
          </a:prstGeom>
          <a:solidFill>
            <a:schemeClr val="lt1"/>
          </a:solidFill>
          <a:ln>
            <a:noFill/>
          </a:ln>
        </p:spPr>
        <p:txBody>
          <a:bodyPr/>
          <a:lstStyle/>
          <a:p>
            <a:endParaRPr lang="en-US"/>
          </a:p>
        </p:txBody>
      </p:sp>
      <p:sp>
        <p:nvSpPr>
          <p:cNvPr id="223" name="Google Shape;223;p24"/>
          <p:cNvSpPr>
            <a:spLocks noGrp="1"/>
          </p:cNvSpPr>
          <p:nvPr>
            <p:ph type="pic" idx="3"/>
          </p:nvPr>
        </p:nvSpPr>
        <p:spPr>
          <a:xfrm>
            <a:off x="499122" y="4528206"/>
            <a:ext cx="2689950" cy="1813404"/>
          </a:xfrm>
          <a:prstGeom prst="roundRect">
            <a:avLst>
              <a:gd name="adj" fmla="val 7143"/>
            </a:avLst>
          </a:prstGeom>
          <a:solidFill>
            <a:schemeClr val="lt1"/>
          </a:solid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39184" y="2296843"/>
            <a:ext cx="3913632" cy="904994"/>
          </a:xfrm>
          <a:prstGeom prst="rect">
            <a:avLst/>
          </a:prstGeom>
        </p:spPr>
      </p:pic>
      <p:sp>
        <p:nvSpPr>
          <p:cNvPr id="5" name="Rectangle 4"/>
          <p:cNvSpPr/>
          <p:nvPr userDrawn="1"/>
        </p:nvSpPr>
        <p:spPr>
          <a:xfrm>
            <a:off x="0" y="6315456"/>
            <a:ext cx="12192000" cy="548640"/>
          </a:xfrm>
          <a:prstGeom prst="rect">
            <a:avLst/>
          </a:prstGeom>
          <a:solidFill>
            <a:srgbClr val="A72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msi Pro Normal" panose="020F0503040100060004" pitchFamily="34" charset="0"/>
            </a:endParaRPr>
          </a:p>
        </p:txBody>
      </p:sp>
    </p:spTree>
    <p:extLst>
      <p:ext uri="{BB962C8B-B14F-4D97-AF65-F5344CB8AC3E}">
        <p14:creationId xmlns:p14="http://schemas.microsoft.com/office/powerpoint/2010/main" val="36587491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7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6.emf"/><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9">
          <a:extLst>
            <a:ext uri="{FF2B5EF4-FFF2-40B4-BE49-F238E27FC236}">
              <a16:creationId xmlns:a16="http://schemas.microsoft.com/office/drawing/2014/main" id="{6C83C847-1E9A-4AE1-7F85-D609730D8B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CCA790-43F8-5B0A-B189-3D56D622D32A}"/>
              </a:ext>
            </a:extLst>
          </p:cNvPr>
          <p:cNvSpPr/>
          <p:nvPr/>
        </p:nvSpPr>
        <p:spPr>
          <a:xfrm>
            <a:off x="0" y="0"/>
            <a:ext cx="12192000" cy="6858000"/>
          </a:xfrm>
          <a:prstGeom prst="rect">
            <a:avLst/>
          </a:prstGeom>
          <a:solidFill>
            <a:srgbClr val="A72B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E837975-36BD-2A30-7C1D-0AA9710EF52D}"/>
              </a:ext>
            </a:extLst>
          </p:cNvPr>
          <p:cNvPicPr>
            <a:picLocks noChangeAspect="1"/>
          </p:cNvPicPr>
          <p:nvPr/>
        </p:nvPicPr>
        <p:blipFill>
          <a:blip r:embed="rId3"/>
          <a:stretch>
            <a:fillRect/>
          </a:stretch>
        </p:blipFill>
        <p:spPr>
          <a:xfrm rot="21155079">
            <a:off x="8669745" y="-576197"/>
            <a:ext cx="2986207" cy="4233870"/>
          </a:xfrm>
          <a:prstGeom prst="rect">
            <a:avLst/>
          </a:prstGeom>
        </p:spPr>
      </p:pic>
      <p:pic>
        <p:nvPicPr>
          <p:cNvPr id="7" name="Picture 6">
            <a:extLst>
              <a:ext uri="{FF2B5EF4-FFF2-40B4-BE49-F238E27FC236}">
                <a16:creationId xmlns:a16="http://schemas.microsoft.com/office/drawing/2014/main" id="{C087A9A7-E058-B2EA-CC0D-7922E83A6A85}"/>
              </a:ext>
            </a:extLst>
          </p:cNvPr>
          <p:cNvPicPr>
            <a:picLocks noChangeAspect="1"/>
          </p:cNvPicPr>
          <p:nvPr/>
        </p:nvPicPr>
        <p:blipFill>
          <a:blip r:embed="rId4"/>
          <a:stretch>
            <a:fillRect/>
          </a:stretch>
        </p:blipFill>
        <p:spPr>
          <a:xfrm rot="20784988">
            <a:off x="8161970" y="2104699"/>
            <a:ext cx="2986207" cy="3927067"/>
          </a:xfrm>
          <a:prstGeom prst="rect">
            <a:avLst/>
          </a:prstGeom>
        </p:spPr>
      </p:pic>
      <p:pic>
        <p:nvPicPr>
          <p:cNvPr id="6" name="Picture 5">
            <a:extLst>
              <a:ext uri="{FF2B5EF4-FFF2-40B4-BE49-F238E27FC236}">
                <a16:creationId xmlns:a16="http://schemas.microsoft.com/office/drawing/2014/main" id="{F6B7923D-D910-A5A5-B673-CFB5F8FE7EEA}"/>
              </a:ext>
            </a:extLst>
          </p:cNvPr>
          <p:cNvPicPr>
            <a:picLocks noChangeAspect="1"/>
          </p:cNvPicPr>
          <p:nvPr/>
        </p:nvPicPr>
        <p:blipFill>
          <a:blip r:embed="rId5"/>
          <a:stretch>
            <a:fillRect/>
          </a:stretch>
        </p:blipFill>
        <p:spPr>
          <a:xfrm>
            <a:off x="6182544" y="3550006"/>
            <a:ext cx="2986207" cy="4172510"/>
          </a:xfrm>
          <a:prstGeom prst="rect">
            <a:avLst/>
          </a:prstGeom>
        </p:spPr>
      </p:pic>
      <p:pic>
        <p:nvPicPr>
          <p:cNvPr id="8" name="Picture 7">
            <a:extLst>
              <a:ext uri="{FF2B5EF4-FFF2-40B4-BE49-F238E27FC236}">
                <a16:creationId xmlns:a16="http://schemas.microsoft.com/office/drawing/2014/main" id="{C0166BF5-C684-9368-1B7B-8EC810299322}"/>
              </a:ext>
            </a:extLst>
          </p:cNvPr>
          <p:cNvPicPr>
            <a:picLocks noChangeAspect="1"/>
          </p:cNvPicPr>
          <p:nvPr/>
        </p:nvPicPr>
        <p:blipFill>
          <a:blip r:embed="rId6"/>
          <a:stretch>
            <a:fillRect/>
          </a:stretch>
        </p:blipFill>
        <p:spPr>
          <a:xfrm rot="373225">
            <a:off x="9850536" y="1172384"/>
            <a:ext cx="2986207" cy="4295231"/>
          </a:xfrm>
          <a:prstGeom prst="rect">
            <a:avLst/>
          </a:prstGeom>
        </p:spPr>
      </p:pic>
      <p:pic>
        <p:nvPicPr>
          <p:cNvPr id="16" name="Picture 15">
            <a:extLst>
              <a:ext uri="{FF2B5EF4-FFF2-40B4-BE49-F238E27FC236}">
                <a16:creationId xmlns:a16="http://schemas.microsoft.com/office/drawing/2014/main" id="{40DE95C3-90F1-BD38-F0AD-65096E945F8C}"/>
              </a:ext>
            </a:extLst>
          </p:cNvPr>
          <p:cNvPicPr>
            <a:picLocks noChangeAspect="1"/>
          </p:cNvPicPr>
          <p:nvPr/>
        </p:nvPicPr>
        <p:blipFill>
          <a:blip r:embed="rId7"/>
          <a:stretch>
            <a:fillRect/>
          </a:stretch>
        </p:blipFill>
        <p:spPr>
          <a:xfrm rot="227100">
            <a:off x="6075301" y="-128304"/>
            <a:ext cx="2986207" cy="4254324"/>
          </a:xfrm>
          <a:prstGeom prst="rect">
            <a:avLst/>
          </a:prstGeom>
        </p:spPr>
      </p:pic>
      <p:pic>
        <p:nvPicPr>
          <p:cNvPr id="4" name="Picture 3">
            <a:extLst>
              <a:ext uri="{FF2B5EF4-FFF2-40B4-BE49-F238E27FC236}">
                <a16:creationId xmlns:a16="http://schemas.microsoft.com/office/drawing/2014/main" id="{C3D75E85-C45A-47ED-C7CE-4A4A0520DC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9737" y="1273550"/>
            <a:ext cx="3622277" cy="1742869"/>
          </a:xfrm>
          <a:prstGeom prst="rect">
            <a:avLst/>
          </a:prstGeom>
        </p:spPr>
      </p:pic>
      <p:pic>
        <p:nvPicPr>
          <p:cNvPr id="5" name="Picture 4">
            <a:extLst>
              <a:ext uri="{FF2B5EF4-FFF2-40B4-BE49-F238E27FC236}">
                <a16:creationId xmlns:a16="http://schemas.microsoft.com/office/drawing/2014/main" id="{A927C6E1-0B77-3649-FE1B-DC86635B8BD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707880" y="5727868"/>
            <a:ext cx="1926619" cy="444515"/>
          </a:xfrm>
          <a:prstGeom prst="rect">
            <a:avLst/>
          </a:prstGeom>
        </p:spPr>
      </p:pic>
      <p:sp>
        <p:nvSpPr>
          <p:cNvPr id="13" name="TextBox 12">
            <a:extLst>
              <a:ext uri="{FF2B5EF4-FFF2-40B4-BE49-F238E27FC236}">
                <a16:creationId xmlns:a16="http://schemas.microsoft.com/office/drawing/2014/main" id="{84C4A449-3098-2CCB-F891-5EA6D03B9150}"/>
              </a:ext>
            </a:extLst>
          </p:cNvPr>
          <p:cNvSpPr txBox="1"/>
          <p:nvPr/>
        </p:nvSpPr>
        <p:spPr>
          <a:xfrm>
            <a:off x="799737" y="4943764"/>
            <a:ext cx="3737146" cy="1015663"/>
          </a:xfrm>
          <a:prstGeom prst="rect">
            <a:avLst/>
          </a:prstGeom>
          <a:noFill/>
        </p:spPr>
        <p:txBody>
          <a:bodyPr wrap="square">
            <a:spAutoFit/>
          </a:bodyPr>
          <a:lstStyle/>
          <a:p>
            <a:r>
              <a:rPr lang="en-US" sz="2000" dirty="0">
                <a:solidFill>
                  <a:schemeClr val="bg1"/>
                </a:solidFill>
                <a:latin typeface="Amsi Pro Normal" panose="020F0503040100060004" pitchFamily="34" charset="0"/>
              </a:rPr>
              <a:t>Five everyday situations where our life products fit best for the middle market.</a:t>
            </a:r>
            <a:endParaRPr lang="en-US" sz="1800" dirty="0">
              <a:solidFill>
                <a:schemeClr val="bg1"/>
              </a:solidFill>
              <a:latin typeface="Amsi Pro Normal" panose="020F0503040100060004" pitchFamily="34" charset="0"/>
            </a:endParaRPr>
          </a:p>
        </p:txBody>
      </p:sp>
      <p:pic>
        <p:nvPicPr>
          <p:cNvPr id="9" name="Picture 8">
            <a:extLst>
              <a:ext uri="{FF2B5EF4-FFF2-40B4-BE49-F238E27FC236}">
                <a16:creationId xmlns:a16="http://schemas.microsoft.com/office/drawing/2014/main" id="{082E0028-CA47-20AF-15DC-623907CBB3FD}"/>
              </a:ext>
            </a:extLst>
          </p:cNvPr>
          <p:cNvPicPr>
            <a:picLocks noChangeAspect="1"/>
          </p:cNvPicPr>
          <p:nvPr/>
        </p:nvPicPr>
        <p:blipFill>
          <a:blip r:embed="rId10"/>
          <a:stretch>
            <a:fillRect/>
          </a:stretch>
        </p:blipFill>
        <p:spPr>
          <a:xfrm rot="289781">
            <a:off x="3602080" y="-316154"/>
            <a:ext cx="6642297" cy="7453094"/>
          </a:xfrm>
          <a:prstGeom prst="rect">
            <a:avLst/>
          </a:prstGeom>
        </p:spPr>
      </p:pic>
      <p:sp>
        <p:nvSpPr>
          <p:cNvPr id="997" name="TextBox 12">
            <a:extLst>
              <a:ext uri="{FF2B5EF4-FFF2-40B4-BE49-F238E27FC236}">
                <a16:creationId xmlns:a16="http://schemas.microsoft.com/office/drawing/2014/main" id="{84C4A449-3098-2CCB-F891-5EA6D03B9150}"/>
              </a:ext>
            </a:extLst>
          </p:cNvPr>
          <p:cNvSpPr txBox="1"/>
          <p:nvPr/>
        </p:nvSpPr>
        <p:spPr>
          <a:xfrm>
            <a:off x="804672" y="3127533"/>
            <a:ext cx="5204785" cy="1815882"/>
          </a:xfrm>
          <a:prstGeom prst="rect">
            <a:avLst/>
          </a:prstGeom>
          <a:noFill/>
        </p:spPr>
        <p:txBody>
          <a:bodyPr wrap="square">
            <a:spAutoFit/>
          </a:bodyPr>
          <a:lstStyle/>
          <a:p>
            <a:r>
              <a:rPr lang="en-US" sz="2800" b="1" dirty="0">
                <a:solidFill>
                  <a:schemeClr val="bg1"/>
                </a:solidFill>
                <a:latin typeface="Amsi Pro Normal" panose="020F0503040100060004" pitchFamily="34" charset="0"/>
              </a:rPr>
              <a:t>Once you see them,</a:t>
            </a:r>
          </a:p>
          <a:p>
            <a:r>
              <a:rPr lang="en-US" sz="2800" b="1" dirty="0">
                <a:solidFill>
                  <a:schemeClr val="bg1"/>
                </a:solidFill>
                <a:latin typeface="Amsi Pro Normal" panose="020F0503040100060004" pitchFamily="34" charset="0"/>
              </a:rPr>
              <a:t>you’ll see them everywhere.</a:t>
            </a:r>
            <a:br>
              <a:rPr lang="en-US" sz="2800" dirty="0">
                <a:solidFill>
                  <a:schemeClr val="bg1"/>
                </a:solidFill>
                <a:latin typeface="Amsi Pro Normal" panose="020F0503040100060004" pitchFamily="34" charset="0"/>
              </a:rPr>
            </a:br>
            <a:br>
              <a:rPr lang="en-US" sz="2800" dirty="0">
                <a:solidFill>
                  <a:schemeClr val="bg1"/>
                </a:solidFill>
                <a:latin typeface="Amsi Pro Normal" panose="020F0503040100060004" pitchFamily="34" charset="0"/>
              </a:rPr>
            </a:br>
            <a:endParaRPr lang="en-US" sz="2800" dirty="0">
              <a:solidFill>
                <a:schemeClr val="bg1"/>
              </a:solidFill>
              <a:latin typeface="Amsi Pro Normal" panose="020F0503040100060004" pitchFamily="34" charset="0"/>
            </a:endParaRPr>
          </a:p>
        </p:txBody>
      </p:sp>
    </p:spTree>
    <p:extLst>
      <p:ext uri="{BB962C8B-B14F-4D97-AF65-F5344CB8AC3E}">
        <p14:creationId xmlns:p14="http://schemas.microsoft.com/office/powerpoint/2010/main" val="3567340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6" name="Straight Connector 205">
            <a:extLst>
              <a:ext uri="{FF2B5EF4-FFF2-40B4-BE49-F238E27FC236}">
                <a16:creationId xmlns:a16="http://schemas.microsoft.com/office/drawing/2014/main" id="{4AAEE5D7-3E0A-3ED4-0B55-B515202AD2D2}"/>
              </a:ext>
            </a:extLst>
          </p:cNvPr>
          <p:cNvCxnSpPr>
            <a:cxnSpLocks/>
          </p:cNvCxnSpPr>
          <p:nvPr/>
        </p:nvCxnSpPr>
        <p:spPr>
          <a:xfrm>
            <a:off x="6046384" y="2539528"/>
            <a:ext cx="0" cy="1612490"/>
          </a:xfrm>
          <a:prstGeom prst="line">
            <a:avLst/>
          </a:prstGeom>
          <a:ln w="15875">
            <a:solidFill>
              <a:schemeClr val="tx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CBA4E62E-497A-7397-36C0-03700173D970}"/>
              </a:ext>
            </a:extLst>
          </p:cNvPr>
          <p:cNvSpPr/>
          <p:nvPr/>
        </p:nvSpPr>
        <p:spPr>
          <a:xfrm>
            <a:off x="5563771" y="2824213"/>
            <a:ext cx="910824" cy="91082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1437;p9">
            <a:extLst>
              <a:ext uri="{FF2B5EF4-FFF2-40B4-BE49-F238E27FC236}">
                <a16:creationId xmlns:a16="http://schemas.microsoft.com/office/drawing/2014/main" id="{12B431A9-423A-D89B-EC81-47464F4200A3}"/>
              </a:ext>
            </a:extLst>
          </p:cNvPr>
          <p:cNvSpPr/>
          <p:nvPr/>
        </p:nvSpPr>
        <p:spPr>
          <a:xfrm>
            <a:off x="1307694" y="4947533"/>
            <a:ext cx="9576611" cy="910824"/>
          </a:xfrm>
          <a:prstGeom prst="roundRect">
            <a:avLst>
              <a:gd name="adj" fmla="val 14071"/>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9" name="Google Shape;1440;p9">
            <a:extLst>
              <a:ext uri="{FF2B5EF4-FFF2-40B4-BE49-F238E27FC236}">
                <a16:creationId xmlns:a16="http://schemas.microsoft.com/office/drawing/2014/main" id="{42538EE7-DC06-D403-AD5E-92415896FCDB}"/>
              </a:ext>
            </a:extLst>
          </p:cNvPr>
          <p:cNvSpPr txBox="1"/>
          <p:nvPr/>
        </p:nvSpPr>
        <p:spPr>
          <a:xfrm>
            <a:off x="2419389" y="1825033"/>
            <a:ext cx="2954457" cy="1569620"/>
          </a:xfrm>
          <a:prstGeom prst="rect">
            <a:avLst/>
          </a:prstGeom>
          <a:noFill/>
          <a:ln>
            <a:noFill/>
          </a:ln>
        </p:spPr>
        <p:txBody>
          <a:bodyPr spcFirstLastPara="1" wrap="square" lIns="91425" tIns="45700" rIns="91425" bIns="45700" anchor="t" anchorCtr="0">
            <a:spAutoFit/>
          </a:bodyPr>
          <a:lstStyle/>
          <a:p>
            <a:r>
              <a:rPr lang="en-US" sz="9600" b="1" dirty="0">
                <a:solidFill>
                  <a:srgbClr val="003D4C"/>
                </a:solidFill>
                <a:latin typeface="Amsi Pro Normal" panose="020F0503040100060004" pitchFamily="34" charset="0"/>
              </a:rPr>
              <a:t>92</a:t>
            </a:r>
            <a:endParaRPr lang="en-US" sz="4800" b="1" dirty="0">
              <a:solidFill>
                <a:srgbClr val="003D4C"/>
              </a:solidFill>
              <a:latin typeface="Amsi Pro Normal" panose="020F0503040100060004" pitchFamily="34" charset="0"/>
            </a:endParaRPr>
          </a:p>
        </p:txBody>
      </p:sp>
      <p:sp>
        <p:nvSpPr>
          <p:cNvPr id="12" name="Google Shape;1443;p9">
            <a:extLst>
              <a:ext uri="{FF2B5EF4-FFF2-40B4-BE49-F238E27FC236}">
                <a16:creationId xmlns:a16="http://schemas.microsoft.com/office/drawing/2014/main" id="{6BA172D5-7C26-300B-58E4-643C92C02072}"/>
              </a:ext>
            </a:extLst>
          </p:cNvPr>
          <p:cNvSpPr txBox="1"/>
          <p:nvPr/>
        </p:nvSpPr>
        <p:spPr>
          <a:xfrm>
            <a:off x="1474993" y="3753553"/>
            <a:ext cx="3675668" cy="584735"/>
          </a:xfrm>
          <a:prstGeom prst="rect">
            <a:avLst/>
          </a:prstGeom>
          <a:noFill/>
          <a:ln>
            <a:noFill/>
          </a:ln>
        </p:spPr>
        <p:txBody>
          <a:bodyPr spcFirstLastPara="1" wrap="square" lIns="91425" tIns="45700" rIns="91425" bIns="45700" anchor="t" anchorCtr="0">
            <a:spAutoFit/>
          </a:bodyPr>
          <a:lstStyle/>
          <a:p>
            <a:pPr algn="ctr"/>
            <a:r>
              <a:rPr lang="en-US" sz="1600" dirty="0">
                <a:solidFill>
                  <a:schemeClr val="bg1">
                    <a:lumMod val="50000"/>
                  </a:schemeClr>
                </a:solidFill>
                <a:latin typeface="Amsi Pro Normal" panose="020F0503040100060004" pitchFamily="34" charset="0"/>
              </a:rPr>
              <a:t>Americans who say they need some or more life Insurance coverage.¹</a:t>
            </a:r>
          </a:p>
        </p:txBody>
      </p:sp>
      <p:sp>
        <p:nvSpPr>
          <p:cNvPr id="16" name="Google Shape;1447;p9">
            <a:extLst>
              <a:ext uri="{FF2B5EF4-FFF2-40B4-BE49-F238E27FC236}">
                <a16:creationId xmlns:a16="http://schemas.microsoft.com/office/drawing/2014/main" id="{DE445951-EA43-9DB0-3655-815DD90FA0A2}"/>
              </a:ext>
            </a:extLst>
          </p:cNvPr>
          <p:cNvSpPr txBox="1"/>
          <p:nvPr/>
        </p:nvSpPr>
        <p:spPr>
          <a:xfrm>
            <a:off x="2928488" y="5228032"/>
            <a:ext cx="7663546" cy="338514"/>
          </a:xfrm>
          <a:prstGeom prst="rect">
            <a:avLst/>
          </a:prstGeom>
          <a:noFill/>
          <a:ln>
            <a:noFill/>
          </a:ln>
        </p:spPr>
        <p:txBody>
          <a:bodyPr spcFirstLastPara="1" wrap="square" lIns="91425" tIns="45700" rIns="91425" bIns="45700" anchor="t" anchorCtr="0">
            <a:spAutoFit/>
          </a:bodyPr>
          <a:lstStyle/>
          <a:p>
            <a:r>
              <a:rPr lang="en-US" sz="1600" dirty="0">
                <a:solidFill>
                  <a:schemeClr val="bg1"/>
                </a:solidFill>
              </a:rPr>
              <a:t>ultimately buy when a financial professional talks with them about life insurance.²</a:t>
            </a:r>
          </a:p>
        </p:txBody>
      </p:sp>
      <p:sp>
        <p:nvSpPr>
          <p:cNvPr id="204" name="TextBox 203">
            <a:extLst>
              <a:ext uri="{FF2B5EF4-FFF2-40B4-BE49-F238E27FC236}">
                <a16:creationId xmlns:a16="http://schemas.microsoft.com/office/drawing/2014/main" id="{2D7E1336-4D9D-1410-86CC-0EF38EFE9E29}"/>
              </a:ext>
            </a:extLst>
          </p:cNvPr>
          <p:cNvSpPr txBox="1"/>
          <p:nvPr/>
        </p:nvSpPr>
        <p:spPr>
          <a:xfrm>
            <a:off x="5590427" y="2840770"/>
            <a:ext cx="997389" cy="830997"/>
          </a:xfrm>
          <a:prstGeom prst="rect">
            <a:avLst/>
          </a:prstGeom>
          <a:noFill/>
        </p:spPr>
        <p:txBody>
          <a:bodyPr wrap="none" rtlCol="0">
            <a:spAutoFit/>
          </a:bodyPr>
          <a:lstStyle/>
          <a:p>
            <a:pPr algn="ctr"/>
            <a:r>
              <a:rPr lang="en-US" sz="4800" b="1" dirty="0">
                <a:solidFill>
                  <a:srgbClr val="003D4C"/>
                </a:solidFill>
                <a:latin typeface="Amsi Pro Normal" panose="020F0503040100060004" pitchFamily="34" charset="0"/>
              </a:rPr>
              <a:t>vs.</a:t>
            </a:r>
          </a:p>
        </p:txBody>
      </p:sp>
      <p:sp>
        <p:nvSpPr>
          <p:cNvPr id="205" name="Google Shape;1443;p9">
            <a:extLst>
              <a:ext uri="{FF2B5EF4-FFF2-40B4-BE49-F238E27FC236}">
                <a16:creationId xmlns:a16="http://schemas.microsoft.com/office/drawing/2014/main" id="{89F34911-72FF-548E-CB35-5750D479415F}"/>
              </a:ext>
            </a:extLst>
          </p:cNvPr>
          <p:cNvSpPr txBox="1"/>
          <p:nvPr/>
        </p:nvSpPr>
        <p:spPr>
          <a:xfrm>
            <a:off x="6875160" y="3753553"/>
            <a:ext cx="2954457" cy="584735"/>
          </a:xfrm>
          <a:prstGeom prst="rect">
            <a:avLst/>
          </a:prstGeom>
          <a:noFill/>
          <a:ln>
            <a:noFill/>
          </a:ln>
        </p:spPr>
        <p:txBody>
          <a:bodyPr spcFirstLastPara="1" wrap="square" lIns="91425" tIns="45700" rIns="91425" bIns="45700" anchor="t" anchorCtr="0">
            <a:spAutoFit/>
          </a:bodyPr>
          <a:lstStyle/>
          <a:p>
            <a:pPr algn="ctr"/>
            <a:r>
              <a:rPr lang="en-US" sz="1600" dirty="0">
                <a:solidFill>
                  <a:schemeClr val="bg1">
                    <a:lumMod val="50000"/>
                  </a:schemeClr>
                </a:solidFill>
                <a:latin typeface="Amsi Pro Normal" panose="020F0503040100060004" pitchFamily="34" charset="0"/>
              </a:rPr>
              <a:t>individual life Insurance policies sold in 2025.¹</a:t>
            </a:r>
          </a:p>
        </p:txBody>
      </p:sp>
      <p:sp>
        <p:nvSpPr>
          <p:cNvPr id="209" name="TextBox 208">
            <a:extLst>
              <a:ext uri="{FF2B5EF4-FFF2-40B4-BE49-F238E27FC236}">
                <a16:creationId xmlns:a16="http://schemas.microsoft.com/office/drawing/2014/main" id="{B8DABE3F-C1B7-787E-39C4-C36022EDEF28}"/>
              </a:ext>
            </a:extLst>
          </p:cNvPr>
          <p:cNvSpPr txBox="1"/>
          <p:nvPr/>
        </p:nvSpPr>
        <p:spPr>
          <a:xfrm>
            <a:off x="2439053" y="3191559"/>
            <a:ext cx="2588331" cy="523220"/>
          </a:xfrm>
          <a:prstGeom prst="rect">
            <a:avLst/>
          </a:prstGeom>
          <a:noFill/>
        </p:spPr>
        <p:txBody>
          <a:bodyPr wrap="square">
            <a:spAutoFit/>
          </a:bodyPr>
          <a:lstStyle/>
          <a:p>
            <a:r>
              <a:rPr lang="en-US" sz="2800" b="1" dirty="0">
                <a:solidFill>
                  <a:srgbClr val="A72B2A"/>
                </a:solidFill>
                <a:latin typeface="Amsi Pro Normal" panose="020F0503040100060004" pitchFamily="34" charset="0"/>
              </a:rPr>
              <a:t>MILLION</a:t>
            </a:r>
            <a:endParaRPr lang="en-US" dirty="0"/>
          </a:p>
        </p:txBody>
      </p:sp>
      <p:sp>
        <p:nvSpPr>
          <p:cNvPr id="210" name="Google Shape;1440;p9">
            <a:extLst>
              <a:ext uri="{FF2B5EF4-FFF2-40B4-BE49-F238E27FC236}">
                <a16:creationId xmlns:a16="http://schemas.microsoft.com/office/drawing/2014/main" id="{49B58C3B-391D-65DE-6AE2-2F5F8E9B89B9}"/>
              </a:ext>
            </a:extLst>
          </p:cNvPr>
          <p:cNvSpPr txBox="1"/>
          <p:nvPr/>
        </p:nvSpPr>
        <p:spPr>
          <a:xfrm>
            <a:off x="7540504" y="1825033"/>
            <a:ext cx="2954457" cy="1569620"/>
          </a:xfrm>
          <a:prstGeom prst="rect">
            <a:avLst/>
          </a:prstGeom>
          <a:noFill/>
          <a:ln>
            <a:noFill/>
          </a:ln>
        </p:spPr>
        <p:txBody>
          <a:bodyPr spcFirstLastPara="1" wrap="square" lIns="91425" tIns="45700" rIns="91425" bIns="45700" anchor="t" anchorCtr="0">
            <a:spAutoFit/>
          </a:bodyPr>
          <a:lstStyle/>
          <a:p>
            <a:r>
              <a:rPr lang="en-US" sz="9600" b="1" dirty="0">
                <a:solidFill>
                  <a:srgbClr val="003D4C"/>
                </a:solidFill>
                <a:latin typeface="Amsi Pro Normal" panose="020F0503040100060004" pitchFamily="34" charset="0"/>
              </a:rPr>
              <a:t>10</a:t>
            </a:r>
            <a:endParaRPr lang="en-US" sz="4800" b="1" dirty="0">
              <a:solidFill>
                <a:srgbClr val="003D4C"/>
              </a:solidFill>
              <a:latin typeface="Amsi Pro Normal" panose="020F0503040100060004" pitchFamily="34" charset="0"/>
            </a:endParaRPr>
          </a:p>
        </p:txBody>
      </p:sp>
      <p:sp>
        <p:nvSpPr>
          <p:cNvPr id="211" name="TextBox 210">
            <a:extLst>
              <a:ext uri="{FF2B5EF4-FFF2-40B4-BE49-F238E27FC236}">
                <a16:creationId xmlns:a16="http://schemas.microsoft.com/office/drawing/2014/main" id="{9DD2B96A-1E20-00DC-E3AA-6039CABA794C}"/>
              </a:ext>
            </a:extLst>
          </p:cNvPr>
          <p:cNvSpPr txBox="1"/>
          <p:nvPr/>
        </p:nvSpPr>
        <p:spPr>
          <a:xfrm>
            <a:off x="7569999" y="3191559"/>
            <a:ext cx="6096000" cy="523220"/>
          </a:xfrm>
          <a:prstGeom prst="rect">
            <a:avLst/>
          </a:prstGeom>
          <a:noFill/>
        </p:spPr>
        <p:txBody>
          <a:bodyPr wrap="square">
            <a:spAutoFit/>
          </a:bodyPr>
          <a:lstStyle/>
          <a:p>
            <a:r>
              <a:rPr lang="en-US" sz="2800" b="1" dirty="0">
                <a:solidFill>
                  <a:srgbClr val="A72B2A"/>
                </a:solidFill>
                <a:latin typeface="Amsi Pro Normal" panose="020F0503040100060004" pitchFamily="34" charset="0"/>
              </a:rPr>
              <a:t>MILLION</a:t>
            </a:r>
            <a:endParaRPr lang="en-US" dirty="0"/>
          </a:p>
        </p:txBody>
      </p:sp>
      <p:sp>
        <p:nvSpPr>
          <p:cNvPr id="215" name="TextBox 214">
            <a:extLst>
              <a:ext uri="{FF2B5EF4-FFF2-40B4-BE49-F238E27FC236}">
                <a16:creationId xmlns:a16="http://schemas.microsoft.com/office/drawing/2014/main" id="{979C75FB-455B-A9E7-0363-11E220DAAF65}"/>
              </a:ext>
            </a:extLst>
          </p:cNvPr>
          <p:cNvSpPr txBox="1"/>
          <p:nvPr/>
        </p:nvSpPr>
        <p:spPr>
          <a:xfrm>
            <a:off x="1697069" y="5066653"/>
            <a:ext cx="1455165" cy="646331"/>
          </a:xfrm>
          <a:prstGeom prst="rect">
            <a:avLst/>
          </a:prstGeom>
          <a:noFill/>
        </p:spPr>
        <p:txBody>
          <a:bodyPr wrap="square">
            <a:spAutoFit/>
          </a:bodyPr>
          <a:lstStyle/>
          <a:p>
            <a:r>
              <a:rPr lang="en-US" sz="3600" b="1" dirty="0">
                <a:solidFill>
                  <a:schemeClr val="bg1"/>
                </a:solidFill>
                <a:latin typeface="Amsi Pro Normal" panose="020F0503040100060004" pitchFamily="34" charset="0"/>
              </a:rPr>
              <a:t>86% </a:t>
            </a:r>
          </a:p>
        </p:txBody>
      </p:sp>
      <p:sp>
        <p:nvSpPr>
          <p:cNvPr id="2" name="Google Shape;1437;p9">
            <a:extLst>
              <a:ext uri="{FF2B5EF4-FFF2-40B4-BE49-F238E27FC236}">
                <a16:creationId xmlns:a16="http://schemas.microsoft.com/office/drawing/2014/main" id="{AC3785A4-0499-4A03-57CD-70ABEA7B19B9}"/>
              </a:ext>
            </a:extLst>
          </p:cNvPr>
          <p:cNvSpPr>
            <a:spLocks noGrp="1" noRot="1" noMove="1" noResize="1" noEditPoints="1" noAdjustHandles="1" noChangeArrowheads="1" noChangeShapeType="1"/>
          </p:cNvSpPr>
          <p:nvPr/>
        </p:nvSpPr>
        <p:spPr>
          <a:xfrm>
            <a:off x="-13747" y="6684449"/>
            <a:ext cx="12205747" cy="233048"/>
          </a:xfrm>
          <a:prstGeom prst="roundRect">
            <a:avLst>
              <a:gd name="adj" fmla="val 0"/>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996" name="Google Shape;1184;p6">
            <a:extLst>
              <a:ext uri="{FF2B5EF4-FFF2-40B4-BE49-F238E27FC236}">
                <a16:creationId xmlns:a16="http://schemas.microsoft.com/office/drawing/2014/main" id="{C1315931-E422-8CEC-2AE3-11C240D9B104}"/>
              </a:ext>
            </a:extLst>
          </p:cNvPr>
          <p:cNvSpPr txBox="1"/>
          <p:nvPr/>
        </p:nvSpPr>
        <p:spPr>
          <a:xfrm>
            <a:off x="-83690" y="1138767"/>
            <a:ext cx="12205746" cy="538569"/>
          </a:xfrm>
          <a:prstGeom prst="rect">
            <a:avLst/>
          </a:prstGeom>
          <a:noFill/>
          <a:ln>
            <a:noFill/>
          </a:ln>
        </p:spPr>
        <p:txBody>
          <a:bodyPr spcFirstLastPara="1" wrap="square" lIns="91425" tIns="45700" rIns="91425" bIns="45700" anchor="t" anchorCtr="0">
            <a:spAutoFit/>
          </a:bodyPr>
          <a:lstStyle/>
          <a:p>
            <a:pPr algn="ctr"/>
            <a:r>
              <a:rPr lang="en-US" sz="2900" b="1" dirty="0">
                <a:solidFill>
                  <a:srgbClr val="A72B2A"/>
                </a:solidFill>
                <a:latin typeface="Amsi Pro Normal" panose="020F0503040100060004" pitchFamily="34" charset="0"/>
              </a:rPr>
              <a:t>The middle market life opportunity is enormous</a:t>
            </a:r>
          </a:p>
        </p:txBody>
      </p:sp>
    </p:spTree>
    <p:extLst>
      <p:ext uri="{BB962C8B-B14F-4D97-AF65-F5344CB8AC3E}">
        <p14:creationId xmlns:p14="http://schemas.microsoft.com/office/powerpoint/2010/main" val="1044403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9">
          <a:extLst>
            <a:ext uri="{FF2B5EF4-FFF2-40B4-BE49-F238E27FC236}">
              <a16:creationId xmlns:a16="http://schemas.microsoft.com/office/drawing/2014/main" id="{52DE3607-59FD-6625-9D90-8AB0552796C2}"/>
            </a:ext>
          </a:extLst>
        </p:cNvPr>
        <p:cNvGrpSpPr/>
        <p:nvPr/>
      </p:nvGrpSpPr>
      <p:grpSpPr>
        <a:xfrm>
          <a:off x="0" y="0"/>
          <a:ext cx="0" cy="0"/>
          <a:chOff x="0" y="0"/>
          <a:chExt cx="0" cy="0"/>
        </a:xfrm>
      </p:grpSpPr>
      <p:sp>
        <p:nvSpPr>
          <p:cNvPr id="2" name="Google Shape;906;p1">
            <a:extLst>
              <a:ext uri="{FF2B5EF4-FFF2-40B4-BE49-F238E27FC236}">
                <a16:creationId xmlns:a16="http://schemas.microsoft.com/office/drawing/2014/main" id="{1037AF1D-6D96-9A35-595F-6665D2E7D908}"/>
              </a:ext>
            </a:extLst>
          </p:cNvPr>
          <p:cNvSpPr txBox="1"/>
          <p:nvPr/>
        </p:nvSpPr>
        <p:spPr>
          <a:xfrm>
            <a:off x="477081" y="2482996"/>
            <a:ext cx="3477295" cy="1569620"/>
          </a:xfrm>
          <a:prstGeom prst="rect">
            <a:avLst/>
          </a:prstGeom>
          <a:noFill/>
          <a:ln>
            <a:noFill/>
          </a:ln>
        </p:spPr>
        <p:txBody>
          <a:bodyPr spcFirstLastPara="1" wrap="square" lIns="91425" tIns="45700" rIns="91425" bIns="45700" anchor="t" anchorCtr="0">
            <a:spAutoFit/>
          </a:bodyPr>
          <a:lstStyle/>
          <a:p>
            <a:r>
              <a:rPr lang="en-US" sz="3200" b="1" dirty="0">
                <a:solidFill>
                  <a:srgbClr val="A72B2A"/>
                </a:solidFill>
                <a:latin typeface="Amsi Pro Normal" panose="020F0503040100060004" pitchFamily="34" charset="0"/>
              </a:rPr>
              <a:t>The opportunity is already in your conversations</a:t>
            </a:r>
          </a:p>
        </p:txBody>
      </p:sp>
      <p:sp>
        <p:nvSpPr>
          <p:cNvPr id="3" name="Google Shape;1437;p9">
            <a:extLst>
              <a:ext uri="{FF2B5EF4-FFF2-40B4-BE49-F238E27FC236}">
                <a16:creationId xmlns:a16="http://schemas.microsoft.com/office/drawing/2014/main" id="{8F467D17-D3E3-343C-B303-1A490B57D16A}"/>
              </a:ext>
            </a:extLst>
          </p:cNvPr>
          <p:cNvSpPr/>
          <p:nvPr/>
        </p:nvSpPr>
        <p:spPr>
          <a:xfrm>
            <a:off x="-13747" y="6684449"/>
            <a:ext cx="12205747" cy="233048"/>
          </a:xfrm>
          <a:prstGeom prst="roundRect">
            <a:avLst>
              <a:gd name="adj" fmla="val 0"/>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4" name="TextBox 3">
            <a:extLst>
              <a:ext uri="{FF2B5EF4-FFF2-40B4-BE49-F238E27FC236}">
                <a16:creationId xmlns:a16="http://schemas.microsoft.com/office/drawing/2014/main" id="{384677D8-E209-8AC6-12CC-E9CF11B148DA}"/>
              </a:ext>
            </a:extLst>
          </p:cNvPr>
          <p:cNvSpPr txBox="1"/>
          <p:nvPr/>
        </p:nvSpPr>
        <p:spPr>
          <a:xfrm>
            <a:off x="4752305" y="1294523"/>
            <a:ext cx="7029388" cy="4524315"/>
          </a:xfrm>
          <a:prstGeom prst="rect">
            <a:avLst/>
          </a:prstGeom>
          <a:noFill/>
        </p:spPr>
        <p:txBody>
          <a:bodyPr wrap="square">
            <a:spAutoFit/>
          </a:bodyPr>
          <a:lstStyle/>
          <a:p>
            <a:pPr>
              <a:spcAft>
                <a:spcPts val="1800"/>
              </a:spcAft>
            </a:pPr>
            <a:r>
              <a:rPr lang="en-US" sz="2500" b="1" dirty="0">
                <a:solidFill>
                  <a:srgbClr val="A72B2A"/>
                </a:solidFill>
                <a:latin typeface="Amsi Pro Normal" panose="020F0503040100060004" pitchFamily="34" charset="0"/>
                <a:ea typeface="Times New Roman" panose="02020603050405020304" pitchFamily="18" charset="0"/>
                <a:cs typeface="Times New Roman" panose="02020603050405020304" pitchFamily="18" charset="0"/>
              </a:rPr>
              <a:t>Listen for clients who are:</a:t>
            </a:r>
            <a:endParaRPr lang="en-US" sz="2500" b="1" kern="0" dirty="0">
              <a:solidFill>
                <a:srgbClr val="A72B2A"/>
              </a:solidFill>
              <a:effectLst/>
              <a:latin typeface="Amsi Pro Normal" panose="020F0503040100060004" pitchFamily="34" charset="0"/>
              <a:ea typeface="Times New Roman" panose="02020603050405020304" pitchFamily="18" charset="0"/>
              <a:cs typeface="Times New Roman" panose="02020603050405020304" pitchFamily="18" charset="0"/>
            </a:endParaRPr>
          </a:p>
          <a:p>
            <a:pPr marL="285750" indent="-285750">
              <a:spcBef>
                <a:spcPts val="600"/>
              </a:spcBef>
              <a:spcAft>
                <a:spcPts val="600"/>
              </a:spcAft>
              <a:buClr>
                <a:srgbClr val="A72B2A"/>
              </a:buClr>
              <a:buSzPct val="100000"/>
              <a:buFont typeface="Arial" panose="020B0604020202020204" pitchFamily="34" charset="0"/>
              <a:buChar char="•"/>
            </a:pPr>
            <a:r>
              <a:rPr lang="en-US" sz="1800" b="1" kern="0" dirty="0">
                <a:solidFill>
                  <a:srgbClr val="A72B2A"/>
                </a:solidFill>
                <a:effectLst/>
                <a:latin typeface="Amsi Pro Normal" panose="020F0503040100060004" pitchFamily="34" charset="0"/>
                <a:ea typeface="Times New Roman" panose="02020603050405020304" pitchFamily="18" charset="0"/>
                <a:cs typeface="Times New Roman" panose="02020603050405020304" pitchFamily="18" charset="0"/>
              </a:rPr>
              <a:t>Running a business</a:t>
            </a:r>
            <a:b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br>
            <a: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Their family and employees depend on its success.</a:t>
            </a:r>
          </a:p>
          <a:p>
            <a:pPr marL="285750" indent="-285750">
              <a:spcBef>
                <a:spcPts val="600"/>
              </a:spcBef>
              <a:spcAft>
                <a:spcPts val="600"/>
              </a:spcAft>
              <a:buClr>
                <a:srgbClr val="A72B2A"/>
              </a:buClr>
              <a:buSzPct val="100000"/>
              <a:buFont typeface="Arial" panose="020B0604020202020204" pitchFamily="34" charset="0"/>
              <a:buChar char="•"/>
            </a:pPr>
            <a:r>
              <a:rPr lang="en-US" sz="1800" b="1" dirty="0">
                <a:solidFill>
                  <a:srgbClr val="A72B2A"/>
                </a:solidFill>
                <a:latin typeface="Amsi Pro Normal" panose="020F0503040100060004" pitchFamily="34" charset="0"/>
                <a:ea typeface="Times New Roman" panose="02020603050405020304" pitchFamily="18" charset="0"/>
                <a:cs typeface="Times New Roman" panose="02020603050405020304" pitchFamily="18" charset="0"/>
              </a:rPr>
              <a:t>Nearing retirement</a:t>
            </a:r>
            <a:b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br>
            <a: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Major financial obligations will continue after the paychecks stop.</a:t>
            </a:r>
            <a:endParaRPr lang="en-US" sz="1600" dirty="0">
              <a:solidFill>
                <a:schemeClr val="bg1">
                  <a:lumMod val="50000"/>
                </a:schemeClr>
              </a:solidFill>
              <a:latin typeface="Amsi Pro Normal" panose="020F0503040100060004" pitchFamily="34" charset="0"/>
            </a:endParaRPr>
          </a:p>
          <a:p>
            <a:pPr marL="285750" indent="-285750">
              <a:spcBef>
                <a:spcPts val="600"/>
              </a:spcBef>
              <a:spcAft>
                <a:spcPts val="600"/>
              </a:spcAft>
              <a:buClr>
                <a:srgbClr val="A72B2A"/>
              </a:buClr>
              <a:buSzPct val="100000"/>
              <a:buFont typeface="Arial" panose="020B0604020202020204" pitchFamily="34" charset="0"/>
              <a:buChar char="•"/>
            </a:pPr>
            <a:r>
              <a:rPr lang="en-US" sz="1800" b="1" dirty="0">
                <a:solidFill>
                  <a:srgbClr val="A72B2A"/>
                </a:solidFill>
                <a:latin typeface="Amsi Pro Normal" panose="020F0503040100060004" pitchFamily="34" charset="0"/>
                <a:ea typeface="Times New Roman" panose="02020603050405020304" pitchFamily="18" charset="0"/>
                <a:cs typeface="Times New Roman" panose="02020603050405020304" pitchFamily="18" charset="0"/>
              </a:rPr>
              <a:t>Building a life in the U.S.</a:t>
            </a:r>
            <a:b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br>
            <a: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Their protection needs are here, even if permanent residency isn’t.</a:t>
            </a:r>
          </a:p>
          <a:p>
            <a:pPr marL="285750" indent="-285750">
              <a:spcBef>
                <a:spcPts val="600"/>
              </a:spcBef>
              <a:spcAft>
                <a:spcPts val="600"/>
              </a:spcAft>
              <a:buClr>
                <a:srgbClr val="A72B2A"/>
              </a:buClr>
              <a:buSzPct val="100000"/>
              <a:buFont typeface="Arial" panose="020B0604020202020204" pitchFamily="34" charset="0"/>
              <a:buChar char="•"/>
            </a:pPr>
            <a:r>
              <a:rPr lang="en-US" sz="1800" b="1" dirty="0">
                <a:solidFill>
                  <a:srgbClr val="A72B2A"/>
                </a:solidFill>
                <a:latin typeface="Amsi Pro Normal" panose="020F0503040100060004" pitchFamily="34" charset="0"/>
                <a:ea typeface="Times New Roman" panose="02020603050405020304" pitchFamily="18" charset="0"/>
                <a:cs typeface="Times New Roman" panose="02020603050405020304" pitchFamily="18" charset="0"/>
              </a:rPr>
              <a:t>Thinking about the next generation</a:t>
            </a:r>
            <a:b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br>
            <a: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They want to put lifelong protection in place for a child or grandchild.</a:t>
            </a:r>
            <a:endParaRPr lang="en-US" sz="1600" dirty="0">
              <a:solidFill>
                <a:schemeClr val="bg1">
                  <a:lumMod val="50000"/>
                </a:schemeClr>
              </a:solidFill>
              <a:latin typeface="Amsi Pro Normal" panose="020F0503040100060004" pitchFamily="34" charset="0"/>
            </a:endParaRPr>
          </a:p>
          <a:p>
            <a:pPr marL="285750" indent="-285750">
              <a:spcBef>
                <a:spcPts val="600"/>
              </a:spcBef>
              <a:spcAft>
                <a:spcPts val="600"/>
              </a:spcAft>
              <a:buClr>
                <a:srgbClr val="A72B2A"/>
              </a:buClr>
              <a:buSzPct val="100000"/>
              <a:buFont typeface="Arial" panose="020B0604020202020204" pitchFamily="34" charset="0"/>
              <a:buChar char="•"/>
            </a:pPr>
            <a:r>
              <a:rPr lang="en-US" sz="1800" b="1" dirty="0">
                <a:solidFill>
                  <a:srgbClr val="A72B2A"/>
                </a:solidFill>
                <a:latin typeface="Amsi Pro Normal" panose="020F0503040100060004" pitchFamily="34" charset="0"/>
                <a:ea typeface="Times New Roman" panose="02020603050405020304" pitchFamily="18" charset="0"/>
                <a:cs typeface="Times New Roman" panose="02020603050405020304" pitchFamily="18" charset="0"/>
              </a:rPr>
              <a:t>Protecting everyday financial responsibilities</a:t>
            </a:r>
            <a:b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br>
            <a:r>
              <a:rPr lang="en-US" sz="1600"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They want to make sure the people they care about have something to rely on if they’re no longer there to provide for them.</a:t>
            </a:r>
            <a:endParaRPr lang="en-US" sz="1600" dirty="0">
              <a:solidFill>
                <a:schemeClr val="bg1">
                  <a:lumMod val="50000"/>
                </a:schemeClr>
              </a:solidFill>
              <a:latin typeface="Amsi Pro Normal" panose="020F0503040100060004" pitchFamily="34" charset="0"/>
            </a:endParaRPr>
          </a:p>
          <a:p>
            <a:pPr>
              <a:spcAft>
                <a:spcPts val="600"/>
              </a:spcAft>
            </a:pPr>
            <a:endParaRPr lang="en-US" dirty="0">
              <a:solidFill>
                <a:schemeClr val="bg1">
                  <a:lumMod val="50000"/>
                </a:schemeClr>
              </a:solidFill>
              <a:latin typeface="Amsi Pro Normal" panose="020F0503040100060004" pitchFamily="34" charset="0"/>
            </a:endParaRPr>
          </a:p>
        </p:txBody>
      </p:sp>
      <p:cxnSp>
        <p:nvCxnSpPr>
          <p:cNvPr id="14" name="Straight Connector 13">
            <a:extLst>
              <a:ext uri="{FF2B5EF4-FFF2-40B4-BE49-F238E27FC236}">
                <a16:creationId xmlns:a16="http://schemas.microsoft.com/office/drawing/2014/main" id="{E1FEBC19-47A7-E335-CA11-2166EBFE7AA4}"/>
              </a:ext>
            </a:extLst>
          </p:cNvPr>
          <p:cNvCxnSpPr>
            <a:cxnSpLocks/>
          </p:cNvCxnSpPr>
          <p:nvPr/>
        </p:nvCxnSpPr>
        <p:spPr>
          <a:xfrm>
            <a:off x="4353340" y="937438"/>
            <a:ext cx="0" cy="4664741"/>
          </a:xfrm>
          <a:prstGeom prst="line">
            <a:avLst/>
          </a:prstGeom>
          <a:ln w="15875">
            <a:solidFill>
              <a:schemeClr val="tx1">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95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9">
          <a:extLst>
            <a:ext uri="{FF2B5EF4-FFF2-40B4-BE49-F238E27FC236}">
              <a16:creationId xmlns:a16="http://schemas.microsoft.com/office/drawing/2014/main" id="{9FE69D14-ACB3-30E3-57A8-AE0C4A2209B2}"/>
            </a:ext>
          </a:extLst>
        </p:cNvPr>
        <p:cNvGrpSpPr/>
        <p:nvPr/>
      </p:nvGrpSpPr>
      <p:grpSpPr>
        <a:xfrm>
          <a:off x="0" y="0"/>
          <a:ext cx="0" cy="0"/>
          <a:chOff x="0" y="0"/>
          <a:chExt cx="0" cy="0"/>
        </a:xfrm>
      </p:grpSpPr>
      <p:sp>
        <p:nvSpPr>
          <p:cNvPr id="906" name="Google Shape;906;p1">
            <a:extLst>
              <a:ext uri="{FF2B5EF4-FFF2-40B4-BE49-F238E27FC236}">
                <a16:creationId xmlns:a16="http://schemas.microsoft.com/office/drawing/2014/main" id="{1CFF7D69-8222-6B31-1EAF-BA0F7978F3A5}"/>
              </a:ext>
            </a:extLst>
          </p:cNvPr>
          <p:cNvSpPr txBox="1"/>
          <p:nvPr/>
        </p:nvSpPr>
        <p:spPr>
          <a:xfrm>
            <a:off x="649705" y="1547442"/>
            <a:ext cx="7975758" cy="461624"/>
          </a:xfrm>
          <a:prstGeom prst="rect">
            <a:avLst/>
          </a:prstGeom>
          <a:noFill/>
          <a:ln>
            <a:noFill/>
          </a:ln>
        </p:spPr>
        <p:txBody>
          <a:bodyPr spcFirstLastPara="1" wrap="square" lIns="91425" tIns="45700" rIns="91425" bIns="45700" anchor="t" anchorCtr="0">
            <a:spAutoFit/>
          </a:bodyPr>
          <a:lstStyle/>
          <a:p>
            <a:r>
              <a:rPr lang="en-US" sz="2400" dirty="0">
                <a:solidFill>
                  <a:schemeClr val="bg1">
                    <a:lumMod val="50000"/>
                  </a:schemeClr>
                </a:solidFill>
                <a:latin typeface="Amsi Pro Normal" panose="020F0503040100060004" pitchFamily="34" charset="0"/>
              </a:rPr>
              <a:t>Life insurance opportunities are hiding in plain </a:t>
            </a:r>
            <a:r>
              <a:rPr lang="en-US" sz="2400" b="1" i="1" dirty="0">
                <a:solidFill>
                  <a:srgbClr val="A72B2A"/>
                </a:solidFill>
                <a:latin typeface="Amsi Pro Normal" panose="020F0503040100060004" pitchFamily="34" charset="0"/>
              </a:rPr>
              <a:t>sight</a:t>
            </a:r>
          </a:p>
        </p:txBody>
      </p:sp>
      <p:sp>
        <p:nvSpPr>
          <p:cNvPr id="903" name="Google Shape;903;p1">
            <a:extLst>
              <a:ext uri="{FF2B5EF4-FFF2-40B4-BE49-F238E27FC236}">
                <a16:creationId xmlns:a16="http://schemas.microsoft.com/office/drawing/2014/main" id="{3A8E2B9A-AD18-BCCB-CA57-0EAE2F1C5AAA}"/>
              </a:ext>
            </a:extLst>
          </p:cNvPr>
          <p:cNvSpPr txBox="1"/>
          <p:nvPr/>
        </p:nvSpPr>
        <p:spPr>
          <a:xfrm>
            <a:off x="649705" y="895350"/>
            <a:ext cx="7670959" cy="707846"/>
          </a:xfrm>
          <a:prstGeom prst="rect">
            <a:avLst/>
          </a:prstGeom>
          <a:noFill/>
          <a:ln>
            <a:noFill/>
          </a:ln>
        </p:spPr>
        <p:txBody>
          <a:bodyPr spcFirstLastPara="1" wrap="square" lIns="91425" tIns="45700" rIns="91425" bIns="45700" anchor="t" anchorCtr="0">
            <a:spAutoFit/>
          </a:bodyPr>
          <a:lstStyle/>
          <a:p>
            <a:r>
              <a:rPr lang="en-US" sz="4000" b="1" dirty="0" err="1">
                <a:solidFill>
                  <a:srgbClr val="A72B2A"/>
                </a:solidFill>
                <a:latin typeface="Amsi Pro Normal" panose="020F0503040100060004" pitchFamily="34" charset="0"/>
              </a:rPr>
              <a:t>Assurity</a:t>
            </a:r>
            <a:r>
              <a:rPr lang="en-US" sz="4000" b="1" dirty="0">
                <a:solidFill>
                  <a:srgbClr val="A72B2A"/>
                </a:solidFill>
                <a:latin typeface="Amsi Pro Normal" panose="020F0503040100060004" pitchFamily="34" charset="0"/>
              </a:rPr>
              <a:t> Moments</a:t>
            </a:r>
          </a:p>
        </p:txBody>
      </p:sp>
      <p:sp>
        <p:nvSpPr>
          <p:cNvPr id="16" name="TextBox 15">
            <a:extLst>
              <a:ext uri="{FF2B5EF4-FFF2-40B4-BE49-F238E27FC236}">
                <a16:creationId xmlns:a16="http://schemas.microsoft.com/office/drawing/2014/main" id="{FB114F46-6E5F-0D42-4B93-F811C5B3A069}"/>
              </a:ext>
            </a:extLst>
          </p:cNvPr>
          <p:cNvSpPr txBox="1"/>
          <p:nvPr/>
        </p:nvSpPr>
        <p:spPr>
          <a:xfrm>
            <a:off x="5008823" y="3588667"/>
            <a:ext cx="2034896" cy="1661993"/>
          </a:xfrm>
          <a:prstGeom prst="rect">
            <a:avLst/>
          </a:prstGeom>
          <a:noFill/>
        </p:spPr>
        <p:txBody>
          <a:bodyPr wrap="square">
            <a:spAutoFit/>
          </a:bodyPr>
          <a:lstStyle/>
          <a:p>
            <a:pPr>
              <a:spcAft>
                <a:spcPts val="600"/>
              </a:spcAft>
            </a:pPr>
            <a:r>
              <a:rPr lang="en-US" sz="1600" b="1" dirty="0">
                <a:solidFill>
                  <a:srgbClr val="A72B2A"/>
                </a:solidFill>
                <a:latin typeface="Amsi Pro Normal" panose="020F0503040100060004" pitchFamily="34" charset="0"/>
                <a:cs typeface="Times New Roman" panose="02020603050405020304" pitchFamily="18" charset="0"/>
              </a:rPr>
              <a:t>Building a Life </a:t>
            </a:r>
            <a:br>
              <a:rPr lang="en-US" sz="1600" b="1" dirty="0">
                <a:solidFill>
                  <a:srgbClr val="A72B2A"/>
                </a:solidFill>
                <a:latin typeface="Amsi Pro Normal" panose="020F0503040100060004" pitchFamily="34" charset="0"/>
                <a:cs typeface="Times New Roman" panose="02020603050405020304" pitchFamily="18" charset="0"/>
              </a:rPr>
            </a:br>
            <a:r>
              <a:rPr lang="en-US" sz="1600" b="1" dirty="0">
                <a:solidFill>
                  <a:srgbClr val="A72B2A"/>
                </a:solidFill>
                <a:latin typeface="Amsi Pro Normal" panose="020F0503040100060004" pitchFamily="34" charset="0"/>
                <a:cs typeface="Times New Roman" panose="02020603050405020304" pitchFamily="18" charset="0"/>
              </a:rPr>
              <a:t>in America</a:t>
            </a:r>
            <a:br>
              <a:rPr lang="en-US" dirty="0">
                <a:solidFill>
                  <a:schemeClr val="bg1">
                    <a:lumMod val="50000"/>
                  </a:schemeClr>
                </a:solidFill>
                <a:latin typeface="Amsi Pro Normal" panose="020F0503040100060004" pitchFamily="34" charset="0"/>
                <a:cs typeface="Times New Roman" panose="02020603050405020304" pitchFamily="18" charset="0"/>
              </a:rPr>
            </a:br>
            <a:r>
              <a:rPr lang="en-US" dirty="0">
                <a:solidFill>
                  <a:schemeClr val="bg1">
                    <a:lumMod val="50000"/>
                  </a:schemeClr>
                </a:solidFill>
                <a:latin typeface="Amsi Pro Normal" panose="020F0503040100060004" pitchFamily="34" charset="0"/>
                <a:cs typeface="Times New Roman" panose="02020603050405020304" pitchFamily="18" charset="0"/>
              </a:rPr>
              <a:t>Living and working in the U.S. without permanent residency.</a:t>
            </a:r>
            <a:br>
              <a:rPr lang="en-US" dirty="0">
                <a:solidFill>
                  <a:schemeClr val="bg1">
                    <a:lumMod val="50000"/>
                  </a:schemeClr>
                </a:solidFill>
                <a:latin typeface="Amsi Pro Normal" panose="020F0503040100060004" pitchFamily="34" charset="0"/>
                <a:cs typeface="Times New Roman" panose="02020603050405020304" pitchFamily="18" charset="0"/>
              </a:rPr>
            </a:br>
            <a:br>
              <a:rPr lang="en-US" dirty="0">
                <a:solidFill>
                  <a:schemeClr val="bg1">
                    <a:lumMod val="50000"/>
                  </a:schemeClr>
                </a:solidFill>
                <a:latin typeface="Amsi Pro Normal" panose="020F0503040100060004" pitchFamily="34" charset="0"/>
                <a:cs typeface="Times New Roman" panose="02020603050405020304" pitchFamily="18" charset="0"/>
              </a:rPr>
            </a:br>
            <a:endParaRPr lang="en-US" dirty="0">
              <a:solidFill>
                <a:schemeClr val="bg1">
                  <a:lumMod val="50000"/>
                </a:schemeClr>
              </a:solidFill>
              <a:latin typeface="Amsi Pro Normal" panose="020F0503040100060004" pitchFamily="34" charset="0"/>
            </a:endParaRPr>
          </a:p>
        </p:txBody>
      </p:sp>
      <p:sp>
        <p:nvSpPr>
          <p:cNvPr id="23" name="TextBox 22">
            <a:extLst>
              <a:ext uri="{FF2B5EF4-FFF2-40B4-BE49-F238E27FC236}">
                <a16:creationId xmlns:a16="http://schemas.microsoft.com/office/drawing/2014/main" id="{0F6105D8-FCA3-127C-691D-8BAD95E323B2}"/>
              </a:ext>
            </a:extLst>
          </p:cNvPr>
          <p:cNvSpPr txBox="1"/>
          <p:nvPr/>
        </p:nvSpPr>
        <p:spPr>
          <a:xfrm>
            <a:off x="2860012" y="3594167"/>
            <a:ext cx="2144303" cy="1231106"/>
          </a:xfrm>
          <a:prstGeom prst="rect">
            <a:avLst/>
          </a:prstGeom>
          <a:noFill/>
        </p:spPr>
        <p:txBody>
          <a:bodyPr wrap="square">
            <a:spAutoFit/>
          </a:bodyPr>
          <a:lstStyle/>
          <a:p>
            <a:pPr>
              <a:spcAft>
                <a:spcPts val="600"/>
              </a:spcAft>
            </a:pPr>
            <a:r>
              <a:rPr lang="en-US" sz="1600" b="1" dirty="0">
                <a:solidFill>
                  <a:srgbClr val="A72B2A"/>
                </a:solidFill>
                <a:latin typeface="Amsi Pro Normal" panose="020F0503040100060004" pitchFamily="34" charset="0"/>
                <a:cs typeface="Times New Roman" panose="02020603050405020304" pitchFamily="18" charset="0"/>
              </a:rPr>
              <a:t>Retiring with </a:t>
            </a:r>
            <a:br>
              <a:rPr lang="en-US" sz="1600" b="1" dirty="0">
                <a:solidFill>
                  <a:srgbClr val="A72B2A"/>
                </a:solidFill>
                <a:latin typeface="Amsi Pro Normal" panose="020F0503040100060004" pitchFamily="34" charset="0"/>
                <a:cs typeface="Times New Roman" panose="02020603050405020304" pitchFamily="18" charset="0"/>
              </a:rPr>
            </a:br>
            <a:r>
              <a:rPr lang="en-US" sz="1600" b="1" dirty="0">
                <a:solidFill>
                  <a:srgbClr val="A72B2A"/>
                </a:solidFill>
                <a:latin typeface="Amsi Pro Normal" panose="020F0503040100060004" pitchFamily="34" charset="0"/>
                <a:cs typeface="Times New Roman" panose="02020603050405020304" pitchFamily="18" charset="0"/>
              </a:rPr>
              <a:t>a Mortgage</a:t>
            </a:r>
            <a:br>
              <a:rPr lang="en-US" dirty="0">
                <a:solidFill>
                  <a:schemeClr val="bg1">
                    <a:lumMod val="50000"/>
                  </a:schemeClr>
                </a:solidFill>
                <a:latin typeface="Amsi Pro Normal" panose="020F0503040100060004" pitchFamily="34" charset="0"/>
                <a:cs typeface="Times New Roman" panose="02020603050405020304" pitchFamily="18" charset="0"/>
              </a:rPr>
            </a:br>
            <a:r>
              <a:rPr lang="en-US" dirty="0">
                <a:solidFill>
                  <a:schemeClr val="bg1">
                    <a:lumMod val="50000"/>
                  </a:schemeClr>
                </a:solidFill>
                <a:latin typeface="Amsi Pro Normal" panose="020F0503040100060004" pitchFamily="34" charset="0"/>
                <a:cs typeface="Times New Roman" panose="02020603050405020304" pitchFamily="18" charset="0"/>
              </a:rPr>
              <a:t>Retirement is approaching with years left on the mortgage.</a:t>
            </a:r>
            <a:endParaRPr lang="en-US" dirty="0">
              <a:solidFill>
                <a:schemeClr val="bg1">
                  <a:lumMod val="50000"/>
                </a:schemeClr>
              </a:solidFill>
              <a:latin typeface="Amsi Pro Normal" panose="020F0503040100060004" pitchFamily="34" charset="0"/>
            </a:endParaRPr>
          </a:p>
        </p:txBody>
      </p:sp>
      <p:sp>
        <p:nvSpPr>
          <p:cNvPr id="21" name="TextBox 20">
            <a:extLst>
              <a:ext uri="{FF2B5EF4-FFF2-40B4-BE49-F238E27FC236}">
                <a16:creationId xmlns:a16="http://schemas.microsoft.com/office/drawing/2014/main" id="{E25BA31B-B292-E022-9D80-58947B9CE010}"/>
              </a:ext>
            </a:extLst>
          </p:cNvPr>
          <p:cNvSpPr txBox="1"/>
          <p:nvPr/>
        </p:nvSpPr>
        <p:spPr>
          <a:xfrm>
            <a:off x="9545422" y="3588667"/>
            <a:ext cx="1908468" cy="1446550"/>
          </a:xfrm>
          <a:prstGeom prst="rect">
            <a:avLst/>
          </a:prstGeom>
          <a:noFill/>
        </p:spPr>
        <p:txBody>
          <a:bodyPr wrap="square">
            <a:spAutoFit/>
          </a:bodyPr>
          <a:lstStyle/>
          <a:p>
            <a:pPr>
              <a:spcAft>
                <a:spcPts val="600"/>
              </a:spcAft>
            </a:pPr>
            <a:r>
              <a:rPr lang="en-US" sz="1600" b="1" dirty="0">
                <a:solidFill>
                  <a:srgbClr val="A72B2A"/>
                </a:solidFill>
                <a:latin typeface="Amsi Pro Normal" panose="020F0503040100060004" pitchFamily="34" charset="0"/>
                <a:cs typeface="Times New Roman" panose="02020603050405020304" pitchFamily="18" charset="0"/>
              </a:rPr>
              <a:t>Protecting Everyday Lives</a:t>
            </a:r>
            <a:br>
              <a:rPr lang="en-US" dirty="0">
                <a:solidFill>
                  <a:schemeClr val="bg1">
                    <a:lumMod val="50000"/>
                  </a:schemeClr>
                </a:solidFill>
                <a:latin typeface="Amsi Pro Normal" panose="020F0503040100060004" pitchFamily="34" charset="0"/>
                <a:cs typeface="Times New Roman" panose="02020603050405020304" pitchFamily="18" charset="0"/>
              </a:rPr>
            </a:br>
            <a:r>
              <a:rPr lang="en-US" dirty="0">
                <a:solidFill>
                  <a:schemeClr val="bg1">
                    <a:lumMod val="50000"/>
                  </a:schemeClr>
                </a:solidFill>
                <a:latin typeface="Amsi Pro Normal" panose="020F0503040100060004" pitchFamily="34" charset="0"/>
                <a:cs typeface="Times New Roman" panose="02020603050405020304" pitchFamily="18" charset="0"/>
              </a:rPr>
              <a:t>Permanent protection for everyday financial obligations.</a:t>
            </a:r>
            <a:endParaRPr lang="en-US" dirty="0">
              <a:solidFill>
                <a:schemeClr val="bg1">
                  <a:lumMod val="50000"/>
                </a:schemeClr>
              </a:solidFill>
              <a:latin typeface="Amsi Pro Normal" panose="020F0503040100060004" pitchFamily="34" charset="0"/>
            </a:endParaRPr>
          </a:p>
        </p:txBody>
      </p:sp>
      <p:sp>
        <p:nvSpPr>
          <p:cNvPr id="22" name="TextBox 21">
            <a:extLst>
              <a:ext uri="{FF2B5EF4-FFF2-40B4-BE49-F238E27FC236}">
                <a16:creationId xmlns:a16="http://schemas.microsoft.com/office/drawing/2014/main" id="{82756C72-C32D-F387-12BA-F254F7E28E40}"/>
              </a:ext>
            </a:extLst>
          </p:cNvPr>
          <p:cNvSpPr txBox="1"/>
          <p:nvPr/>
        </p:nvSpPr>
        <p:spPr>
          <a:xfrm>
            <a:off x="7277123" y="3569236"/>
            <a:ext cx="1908468" cy="1877437"/>
          </a:xfrm>
          <a:prstGeom prst="rect">
            <a:avLst/>
          </a:prstGeom>
          <a:noFill/>
        </p:spPr>
        <p:txBody>
          <a:bodyPr wrap="square">
            <a:spAutoFit/>
          </a:bodyPr>
          <a:lstStyle/>
          <a:p>
            <a:pPr>
              <a:spcAft>
                <a:spcPts val="600"/>
              </a:spcAft>
            </a:pPr>
            <a:r>
              <a:rPr lang="en-US" sz="1600" b="1" dirty="0">
                <a:solidFill>
                  <a:srgbClr val="A72B2A"/>
                </a:solidFill>
                <a:latin typeface="Amsi Pro Normal" panose="020F0503040100060004" pitchFamily="34" charset="0"/>
                <a:cs typeface="Times New Roman" panose="02020603050405020304" pitchFamily="18" charset="0"/>
              </a:rPr>
              <a:t>Empowering the Next Generation</a:t>
            </a:r>
            <a:br>
              <a:rPr lang="en-US" dirty="0">
                <a:solidFill>
                  <a:schemeClr val="bg1">
                    <a:lumMod val="50000"/>
                  </a:schemeClr>
                </a:solidFill>
                <a:latin typeface="Amsi Pro Normal" panose="020F0503040100060004" pitchFamily="34" charset="0"/>
                <a:cs typeface="Times New Roman" panose="02020603050405020304" pitchFamily="18" charset="0"/>
              </a:rPr>
            </a:br>
            <a:r>
              <a:rPr lang="en-US" dirty="0">
                <a:solidFill>
                  <a:schemeClr val="bg1">
                    <a:lumMod val="50000"/>
                  </a:schemeClr>
                </a:solidFill>
                <a:latin typeface="Amsi Pro Normal" panose="020F0503040100060004" pitchFamily="34" charset="0"/>
                <a:cs typeface="Times New Roman" panose="02020603050405020304" pitchFamily="18" charset="0"/>
              </a:rPr>
              <a:t>A parent or grandparent wants lifelong protection for a child.</a:t>
            </a:r>
            <a:br>
              <a:rPr lang="en-US" dirty="0">
                <a:solidFill>
                  <a:schemeClr val="bg1">
                    <a:lumMod val="50000"/>
                  </a:schemeClr>
                </a:solidFill>
                <a:latin typeface="Amsi Pro Normal" panose="020F0503040100060004" pitchFamily="34" charset="0"/>
                <a:cs typeface="Times New Roman" panose="02020603050405020304" pitchFamily="18" charset="0"/>
              </a:rPr>
            </a:br>
            <a:br>
              <a:rPr lang="en-US" dirty="0">
                <a:solidFill>
                  <a:schemeClr val="bg1">
                    <a:lumMod val="50000"/>
                  </a:schemeClr>
                </a:solidFill>
                <a:latin typeface="Amsi Pro Normal" panose="020F0503040100060004" pitchFamily="34" charset="0"/>
                <a:cs typeface="Times New Roman" panose="02020603050405020304" pitchFamily="18" charset="0"/>
              </a:rPr>
            </a:br>
            <a:endParaRPr lang="en-US" dirty="0">
              <a:solidFill>
                <a:schemeClr val="bg1">
                  <a:lumMod val="50000"/>
                </a:schemeClr>
              </a:solidFill>
              <a:latin typeface="Amsi Pro Normal" panose="020F0503040100060004" pitchFamily="34" charset="0"/>
            </a:endParaRPr>
          </a:p>
        </p:txBody>
      </p:sp>
      <p:sp>
        <p:nvSpPr>
          <p:cNvPr id="41" name="TextBox 40">
            <a:extLst>
              <a:ext uri="{FF2B5EF4-FFF2-40B4-BE49-F238E27FC236}">
                <a16:creationId xmlns:a16="http://schemas.microsoft.com/office/drawing/2014/main" id="{0DC8CBC3-7820-031B-ED2F-B207C2942ABF}"/>
              </a:ext>
            </a:extLst>
          </p:cNvPr>
          <p:cNvSpPr txBox="1"/>
          <p:nvPr/>
        </p:nvSpPr>
        <p:spPr>
          <a:xfrm>
            <a:off x="649705" y="3594167"/>
            <a:ext cx="1976903" cy="1231106"/>
          </a:xfrm>
          <a:prstGeom prst="rect">
            <a:avLst/>
          </a:prstGeom>
          <a:noFill/>
        </p:spPr>
        <p:txBody>
          <a:bodyPr wrap="square">
            <a:spAutoFit/>
          </a:bodyPr>
          <a:lstStyle/>
          <a:p>
            <a:pPr>
              <a:spcAft>
                <a:spcPts val="600"/>
              </a:spcAft>
            </a:pPr>
            <a:r>
              <a:rPr lang="en-US" sz="1600" b="1" kern="0" dirty="0">
                <a:solidFill>
                  <a:srgbClr val="A72B2A"/>
                </a:solidFill>
                <a:effectLst/>
                <a:latin typeface="Amsi Pro Normal" panose="020F0503040100060004" pitchFamily="34" charset="0"/>
                <a:ea typeface="Times New Roman" panose="02020603050405020304" pitchFamily="18" charset="0"/>
                <a:cs typeface="Times New Roman" panose="02020603050405020304" pitchFamily="18" charset="0"/>
              </a:rPr>
              <a:t>Securing the Family Business</a:t>
            </a:r>
            <a:br>
              <a:rPr lang="en-US"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br>
            <a:r>
              <a:rPr lang="en-US"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The business depends heavily on the owner.</a:t>
            </a:r>
            <a:endParaRPr lang="en-US" dirty="0">
              <a:solidFill>
                <a:schemeClr val="bg1">
                  <a:lumMod val="50000"/>
                </a:schemeClr>
              </a:solidFill>
              <a:latin typeface="Amsi Pro Normal" panose="020F0503040100060004" pitchFamily="34" charset="0"/>
            </a:endParaRPr>
          </a:p>
        </p:txBody>
      </p:sp>
      <p:sp>
        <p:nvSpPr>
          <p:cNvPr id="3" name="Google Shape;1437;p9">
            <a:extLst>
              <a:ext uri="{FF2B5EF4-FFF2-40B4-BE49-F238E27FC236}">
                <a16:creationId xmlns:a16="http://schemas.microsoft.com/office/drawing/2014/main" id="{FA9F95D6-3E20-8D5D-768C-AB2B86B42990}"/>
              </a:ext>
            </a:extLst>
          </p:cNvPr>
          <p:cNvSpPr/>
          <p:nvPr/>
        </p:nvSpPr>
        <p:spPr>
          <a:xfrm>
            <a:off x="-13747" y="6622122"/>
            <a:ext cx="12205747" cy="233048"/>
          </a:xfrm>
          <a:prstGeom prst="roundRect">
            <a:avLst>
              <a:gd name="adj" fmla="val 0"/>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pic>
        <p:nvPicPr>
          <p:cNvPr id="12" name="Picture 11">
            <a:extLst>
              <a:ext uri="{FF2B5EF4-FFF2-40B4-BE49-F238E27FC236}">
                <a16:creationId xmlns:a16="http://schemas.microsoft.com/office/drawing/2014/main" id="{B550FCE6-4B61-9B9F-EEEC-1177FF54A1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1087" y="2871351"/>
            <a:ext cx="838200" cy="508000"/>
          </a:xfrm>
          <a:prstGeom prst="rect">
            <a:avLst/>
          </a:prstGeom>
        </p:spPr>
      </p:pic>
      <p:pic>
        <p:nvPicPr>
          <p:cNvPr id="17" name="Picture 16">
            <a:extLst>
              <a:ext uri="{FF2B5EF4-FFF2-40B4-BE49-F238E27FC236}">
                <a16:creationId xmlns:a16="http://schemas.microsoft.com/office/drawing/2014/main" id="{1A55063A-EBA9-7A13-2F6C-11A37A0D82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05759" y="2802172"/>
            <a:ext cx="445655" cy="604817"/>
          </a:xfrm>
          <a:prstGeom prst="rect">
            <a:avLst/>
          </a:prstGeom>
        </p:spPr>
      </p:pic>
      <p:pic>
        <p:nvPicPr>
          <p:cNvPr id="18" name="Picture 17">
            <a:extLst>
              <a:ext uri="{FF2B5EF4-FFF2-40B4-BE49-F238E27FC236}">
                <a16:creationId xmlns:a16="http://schemas.microsoft.com/office/drawing/2014/main" id="{70528C17-3E78-EEEE-47AE-422CEC17F3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5694" y="2866258"/>
            <a:ext cx="520479" cy="433733"/>
          </a:xfrm>
          <a:prstGeom prst="rect">
            <a:avLst/>
          </a:prstGeom>
        </p:spPr>
      </p:pic>
      <p:pic>
        <p:nvPicPr>
          <p:cNvPr id="19" name="Picture 18">
            <a:extLst>
              <a:ext uri="{FF2B5EF4-FFF2-40B4-BE49-F238E27FC236}">
                <a16:creationId xmlns:a16="http://schemas.microsoft.com/office/drawing/2014/main" id="{E69265FB-8B43-D3FB-C207-784C8F40649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96669" y="2819671"/>
            <a:ext cx="707038" cy="517653"/>
          </a:xfrm>
          <a:prstGeom prst="rect">
            <a:avLst/>
          </a:prstGeom>
        </p:spPr>
      </p:pic>
      <p:pic>
        <p:nvPicPr>
          <p:cNvPr id="20" name="Picture 19">
            <a:extLst>
              <a:ext uri="{FF2B5EF4-FFF2-40B4-BE49-F238E27FC236}">
                <a16:creationId xmlns:a16="http://schemas.microsoft.com/office/drawing/2014/main" id="{667EC8D7-2F90-DCBF-5FCB-27BE9355A40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74827" y="2851102"/>
            <a:ext cx="445655" cy="548498"/>
          </a:xfrm>
          <a:prstGeom prst="rect">
            <a:avLst/>
          </a:prstGeom>
        </p:spPr>
      </p:pic>
    </p:spTree>
    <p:extLst>
      <p:ext uri="{BB962C8B-B14F-4D97-AF65-F5344CB8AC3E}">
        <p14:creationId xmlns:p14="http://schemas.microsoft.com/office/powerpoint/2010/main" val="3329838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14" name="Google Shape;932;p3">
            <a:extLst>
              <a:ext uri="{FF2B5EF4-FFF2-40B4-BE49-F238E27FC236}">
                <a16:creationId xmlns:a16="http://schemas.microsoft.com/office/drawing/2014/main" id="{A8E58CFD-C918-7ADE-5148-D1B1D71A99B5}"/>
              </a:ext>
            </a:extLst>
          </p:cNvPr>
          <p:cNvSpPr/>
          <p:nvPr/>
        </p:nvSpPr>
        <p:spPr>
          <a:xfrm>
            <a:off x="7597902" y="5301291"/>
            <a:ext cx="6488695" cy="907941"/>
          </a:xfrm>
          <a:prstGeom prst="roundRect">
            <a:avLst>
              <a:gd name="adj" fmla="val 15592"/>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7" name="Google Shape;1184;p6">
            <a:extLst>
              <a:ext uri="{FF2B5EF4-FFF2-40B4-BE49-F238E27FC236}">
                <a16:creationId xmlns:a16="http://schemas.microsoft.com/office/drawing/2014/main" id="{00A06693-509B-D2DA-CA68-C96D7E404835}"/>
              </a:ext>
            </a:extLst>
          </p:cNvPr>
          <p:cNvSpPr txBox="1"/>
          <p:nvPr/>
        </p:nvSpPr>
        <p:spPr>
          <a:xfrm>
            <a:off x="5960857" y="784677"/>
            <a:ext cx="5298279" cy="1446509"/>
          </a:xfrm>
          <a:prstGeom prst="rect">
            <a:avLst/>
          </a:prstGeom>
          <a:noFill/>
          <a:ln>
            <a:noFill/>
          </a:ln>
        </p:spPr>
        <p:txBody>
          <a:bodyPr spcFirstLastPara="1" wrap="square" lIns="91425" tIns="45700" rIns="91425" bIns="45700" anchor="t" anchorCtr="0">
            <a:spAutoFit/>
          </a:bodyPr>
          <a:lstStyle/>
          <a:p>
            <a:r>
              <a:rPr lang="en-US" sz="4400" b="1" dirty="0">
                <a:solidFill>
                  <a:srgbClr val="A72B2A"/>
                </a:solidFill>
                <a:latin typeface="Amsi Pro Normal" panose="020F0503040100060004" pitchFamily="34" charset="0"/>
              </a:rPr>
              <a:t>Securing the Family Business</a:t>
            </a:r>
          </a:p>
        </p:txBody>
      </p:sp>
      <p:sp>
        <p:nvSpPr>
          <p:cNvPr id="9" name="TextBox 8">
            <a:extLst>
              <a:ext uri="{FF2B5EF4-FFF2-40B4-BE49-F238E27FC236}">
                <a16:creationId xmlns:a16="http://schemas.microsoft.com/office/drawing/2014/main" id="{74F29E1C-DB45-55AE-FBB7-07C3E6BE3999}"/>
              </a:ext>
            </a:extLst>
          </p:cNvPr>
          <p:cNvSpPr txBox="1"/>
          <p:nvPr/>
        </p:nvSpPr>
        <p:spPr>
          <a:xfrm>
            <a:off x="5960857" y="2390286"/>
            <a:ext cx="5807464" cy="2646878"/>
          </a:xfrm>
          <a:prstGeom prst="rect">
            <a:avLst/>
          </a:prstGeom>
          <a:noFill/>
        </p:spPr>
        <p:txBody>
          <a:bodyPr wrap="square">
            <a:spAutoFit/>
          </a:bodyPr>
          <a:lstStyle/>
          <a:p>
            <a:pPr marL="0" marR="0">
              <a:spcAft>
                <a:spcPts val="600"/>
              </a:spcAft>
              <a:buNone/>
            </a:pPr>
            <a:r>
              <a:rPr lang="en-US" sz="2000" b="1"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Meet Tony.</a:t>
            </a:r>
            <a:endParaRPr lang="en-US" sz="2000" b="1"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endParaRPr>
          </a:p>
          <a:p>
            <a:pPr marR="0">
              <a:spcAft>
                <a:spcPts val="2400"/>
              </a:spcAft>
            </a:pPr>
            <a:r>
              <a:rPr lang="en-US" sz="1600" dirty="0">
                <a:solidFill>
                  <a:schemeClr val="bg1">
                    <a:lumMod val="50000"/>
                  </a:schemeClr>
                </a:solidFill>
                <a:latin typeface="Amsi Pro Normal" panose="020F0503040100060004" pitchFamily="34" charset="0"/>
                <a:cs typeface="Times New Roman" panose="02020603050405020304" pitchFamily="18" charset="0"/>
              </a:rPr>
              <a:t>His family depends on the business. And the business depends on him.</a:t>
            </a:r>
            <a:endParaRPr lang="en-US" sz="120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endParaRPr>
          </a:p>
          <a:p>
            <a:pPr>
              <a:spcAft>
                <a:spcPts val="600"/>
              </a:spcAft>
            </a:pPr>
            <a:r>
              <a:rPr lang="en-US" sz="20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Why </a:t>
            </a:r>
            <a:r>
              <a:rPr lang="en-US" sz="2000" b="1" dirty="0" err="1">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Assurity</a:t>
            </a:r>
            <a:r>
              <a:rPr lang="en-US" sz="20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t>
            </a:r>
          </a:p>
          <a:p>
            <a:r>
              <a:rPr lang="en-US" sz="1600" dirty="0">
                <a:solidFill>
                  <a:schemeClr val="bg1">
                    <a:lumMod val="50000"/>
                  </a:schemeClr>
                </a:solidFill>
                <a:latin typeface="Amsi Pro Normal" panose="020F0503040100060004" pitchFamily="34" charset="0"/>
                <a:cs typeface="Times New Roman" panose="02020603050405020304" pitchFamily="18" charset="0"/>
              </a:rPr>
              <a:t>Our Term Life with optional Return of Premium benefit³ provides protection during critical business-building years, with the potential to return up to 100% of premiums paid if Tony outlives the term.</a:t>
            </a:r>
          </a:p>
        </p:txBody>
      </p:sp>
      <p:sp>
        <p:nvSpPr>
          <p:cNvPr id="13" name="TextBox 12">
            <a:extLst>
              <a:ext uri="{FF2B5EF4-FFF2-40B4-BE49-F238E27FC236}">
                <a16:creationId xmlns:a16="http://schemas.microsoft.com/office/drawing/2014/main" id="{2F66D8F6-4E75-3E4F-CCF9-3FF8A407D8A4}"/>
              </a:ext>
            </a:extLst>
          </p:cNvPr>
          <p:cNvSpPr txBox="1"/>
          <p:nvPr/>
        </p:nvSpPr>
        <p:spPr>
          <a:xfrm>
            <a:off x="7890311" y="5432095"/>
            <a:ext cx="3711754" cy="646331"/>
          </a:xfrm>
          <a:prstGeom prst="rect">
            <a:avLst/>
          </a:prstGeom>
          <a:noFill/>
        </p:spPr>
        <p:txBody>
          <a:bodyPr wrap="square">
            <a:spAutoFit/>
          </a:bodyPr>
          <a:lstStyle/>
          <a:p>
            <a:r>
              <a:rPr lang="en-US" sz="1800" dirty="0">
                <a:solidFill>
                  <a:schemeClr val="bg1"/>
                </a:solidFill>
                <a:latin typeface="Amsi Pro Normal" panose="020F0503040100060004" pitchFamily="34" charset="0"/>
              </a:rPr>
              <a:t>When the business depends on the owner. </a:t>
            </a:r>
            <a:r>
              <a:rPr lang="en-US" sz="1800" b="1" dirty="0">
                <a:solidFill>
                  <a:schemeClr val="bg1"/>
                </a:solidFill>
                <a:latin typeface="Amsi Pro Normal" panose="020F0503040100060004" pitchFamily="34" charset="0"/>
              </a:rPr>
              <a:t>Think </a:t>
            </a:r>
            <a:r>
              <a:rPr lang="en-US" sz="1800" b="1" dirty="0" err="1">
                <a:solidFill>
                  <a:schemeClr val="bg1"/>
                </a:solidFill>
                <a:latin typeface="Amsi Pro Normal" panose="020F0503040100060004" pitchFamily="34" charset="0"/>
              </a:rPr>
              <a:t>Assurity</a:t>
            </a:r>
            <a:r>
              <a:rPr lang="en-US" sz="1800" b="1" dirty="0">
                <a:solidFill>
                  <a:schemeClr val="bg1"/>
                </a:solidFill>
                <a:latin typeface="Amsi Pro Normal" panose="020F0503040100060004" pitchFamily="34" charset="0"/>
              </a:rPr>
              <a:t>.</a:t>
            </a:r>
          </a:p>
        </p:txBody>
      </p:sp>
      <p:pic>
        <p:nvPicPr>
          <p:cNvPr id="12" name="Picture 11">
            <a:extLst>
              <a:ext uri="{FF2B5EF4-FFF2-40B4-BE49-F238E27FC236}">
                <a16:creationId xmlns:a16="http://schemas.microsoft.com/office/drawing/2014/main" id="{01B92D4F-E72D-6BA9-8E63-6F4BC3606398}"/>
              </a:ext>
            </a:extLst>
          </p:cNvPr>
          <p:cNvPicPr>
            <a:picLocks noChangeAspect="1"/>
          </p:cNvPicPr>
          <p:nvPr/>
        </p:nvPicPr>
        <p:blipFill>
          <a:blip r:embed="rId3"/>
          <a:srcRect l="42242" t="13595"/>
          <a:stretch>
            <a:fillRect/>
          </a:stretch>
        </p:blipFill>
        <p:spPr>
          <a:xfrm>
            <a:off x="-1219200" y="152400"/>
            <a:ext cx="7033852" cy="5602860"/>
          </a:xfrm>
          <a:prstGeom prst="rect">
            <a:avLst/>
          </a:prstGeom>
        </p:spPr>
      </p:pic>
      <p:pic>
        <p:nvPicPr>
          <p:cNvPr id="15" name="Picture 14">
            <a:extLst>
              <a:ext uri="{FF2B5EF4-FFF2-40B4-BE49-F238E27FC236}">
                <a16:creationId xmlns:a16="http://schemas.microsoft.com/office/drawing/2014/main" id="{39C04A20-F249-CCE6-B2E1-F98635917AD6}"/>
              </a:ext>
            </a:extLst>
          </p:cNvPr>
          <p:cNvPicPr>
            <a:picLocks noChangeAspect="1"/>
          </p:cNvPicPr>
          <p:nvPr/>
        </p:nvPicPr>
        <p:blipFill>
          <a:blip r:embed="rId4"/>
          <a:stretch>
            <a:fillRect/>
          </a:stretch>
        </p:blipFill>
        <p:spPr>
          <a:xfrm>
            <a:off x="213799" y="3685160"/>
            <a:ext cx="4203700" cy="4140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2">
          <a:extLst>
            <a:ext uri="{FF2B5EF4-FFF2-40B4-BE49-F238E27FC236}">
              <a16:creationId xmlns:a16="http://schemas.microsoft.com/office/drawing/2014/main" id="{FB51D4FC-F4D2-AAAE-6C89-B2F2A90C65D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436DC86-9E9C-B48C-F5AE-CE07E8EB32FA}"/>
              </a:ext>
            </a:extLst>
          </p:cNvPr>
          <p:cNvPicPr>
            <a:picLocks noChangeAspect="1"/>
          </p:cNvPicPr>
          <p:nvPr/>
        </p:nvPicPr>
        <p:blipFill>
          <a:blip r:embed="rId3"/>
          <a:stretch>
            <a:fillRect/>
          </a:stretch>
        </p:blipFill>
        <p:spPr>
          <a:xfrm>
            <a:off x="-689611" y="546962"/>
            <a:ext cx="6488695" cy="10878106"/>
          </a:xfrm>
          <a:prstGeom prst="rect">
            <a:avLst/>
          </a:prstGeom>
        </p:spPr>
      </p:pic>
      <p:sp>
        <p:nvSpPr>
          <p:cNvPr id="14" name="Google Shape;932;p3">
            <a:extLst>
              <a:ext uri="{FF2B5EF4-FFF2-40B4-BE49-F238E27FC236}">
                <a16:creationId xmlns:a16="http://schemas.microsoft.com/office/drawing/2014/main" id="{69643C03-E0C4-4BF8-F388-89673FC6305A}"/>
              </a:ext>
            </a:extLst>
          </p:cNvPr>
          <p:cNvSpPr/>
          <p:nvPr/>
        </p:nvSpPr>
        <p:spPr>
          <a:xfrm>
            <a:off x="7781903" y="5078074"/>
            <a:ext cx="6488695" cy="907941"/>
          </a:xfrm>
          <a:prstGeom prst="roundRect">
            <a:avLst>
              <a:gd name="adj" fmla="val 15592"/>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7" name="Google Shape;1184;p6">
            <a:extLst>
              <a:ext uri="{FF2B5EF4-FFF2-40B4-BE49-F238E27FC236}">
                <a16:creationId xmlns:a16="http://schemas.microsoft.com/office/drawing/2014/main" id="{C4AFC5C7-7620-2A37-233E-65EA2E077636}"/>
              </a:ext>
            </a:extLst>
          </p:cNvPr>
          <p:cNvSpPr txBox="1"/>
          <p:nvPr/>
        </p:nvSpPr>
        <p:spPr>
          <a:xfrm>
            <a:off x="5930377" y="808610"/>
            <a:ext cx="4359093" cy="1446509"/>
          </a:xfrm>
          <a:prstGeom prst="rect">
            <a:avLst/>
          </a:prstGeom>
          <a:noFill/>
          <a:ln>
            <a:noFill/>
          </a:ln>
        </p:spPr>
        <p:txBody>
          <a:bodyPr spcFirstLastPara="1" wrap="square" lIns="91425" tIns="45700" rIns="91425" bIns="45700" anchor="t" anchorCtr="0">
            <a:spAutoFit/>
          </a:bodyPr>
          <a:lstStyle/>
          <a:p>
            <a:r>
              <a:rPr lang="en-US" sz="4400" b="1" dirty="0">
                <a:solidFill>
                  <a:srgbClr val="A72B2A"/>
                </a:solidFill>
                <a:latin typeface="Amsi Pro Normal" panose="020F0503040100060004" pitchFamily="34" charset="0"/>
              </a:rPr>
              <a:t>Retiring with</a:t>
            </a:r>
            <a:br>
              <a:rPr lang="en-US" sz="4400" b="1" dirty="0">
                <a:solidFill>
                  <a:srgbClr val="A72B2A"/>
                </a:solidFill>
                <a:latin typeface="Amsi Pro Normal" panose="020F0503040100060004" pitchFamily="34" charset="0"/>
              </a:rPr>
            </a:br>
            <a:r>
              <a:rPr lang="en-US" sz="4400" b="1" dirty="0">
                <a:solidFill>
                  <a:srgbClr val="A72B2A"/>
                </a:solidFill>
                <a:latin typeface="Amsi Pro Normal" panose="020F0503040100060004" pitchFamily="34" charset="0"/>
              </a:rPr>
              <a:t>a Mortgage</a:t>
            </a:r>
          </a:p>
        </p:txBody>
      </p:sp>
      <p:sp>
        <p:nvSpPr>
          <p:cNvPr id="9" name="TextBox 8">
            <a:extLst>
              <a:ext uri="{FF2B5EF4-FFF2-40B4-BE49-F238E27FC236}">
                <a16:creationId xmlns:a16="http://schemas.microsoft.com/office/drawing/2014/main" id="{50FA8C5D-2E76-9E1E-ADD5-5118469EDD2B}"/>
              </a:ext>
            </a:extLst>
          </p:cNvPr>
          <p:cNvSpPr txBox="1"/>
          <p:nvPr/>
        </p:nvSpPr>
        <p:spPr>
          <a:xfrm>
            <a:off x="5930376" y="2436971"/>
            <a:ext cx="5421353" cy="2339102"/>
          </a:xfrm>
          <a:prstGeom prst="rect">
            <a:avLst/>
          </a:prstGeom>
          <a:noFill/>
        </p:spPr>
        <p:txBody>
          <a:bodyPr wrap="square">
            <a:spAutoFit/>
          </a:bodyPr>
          <a:lstStyle/>
          <a:p>
            <a:pPr marR="0">
              <a:lnSpc>
                <a:spcPct val="100000"/>
              </a:lnSpc>
              <a:spcAft>
                <a:spcPts val="600"/>
              </a:spcAft>
            </a:pPr>
            <a:r>
              <a:rPr lang="en-US" sz="2000" b="1"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Meet Mike.</a:t>
            </a:r>
          </a:p>
          <a:p>
            <a:pPr marR="0">
              <a:lnSpc>
                <a:spcPct val="100000"/>
              </a:lnSpc>
            </a:pPr>
            <a: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He's 62 and plans to retire in three years. His mortgage has 11 years to go.</a:t>
            </a:r>
          </a:p>
          <a:p>
            <a:pPr marR="0">
              <a:lnSpc>
                <a:spcPct val="100000"/>
              </a:lnSpc>
            </a:pPr>
            <a:endPar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endParaRPr>
          </a:p>
          <a:p>
            <a:pPr>
              <a:spcAft>
                <a:spcPts val="600"/>
              </a:spcAft>
            </a:pPr>
            <a:r>
              <a:rPr lang="en-US" sz="20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Why </a:t>
            </a:r>
            <a:r>
              <a:rPr lang="en-US" sz="2000" b="1" dirty="0" err="1">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Assurity</a:t>
            </a:r>
            <a:r>
              <a:rPr lang="en-US" sz="20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t>
            </a:r>
          </a:p>
          <a:p>
            <a:r>
              <a:rPr lang="en-US" sz="1600" dirty="0">
                <a:solidFill>
                  <a:schemeClr val="bg1">
                    <a:lumMod val="50000"/>
                  </a:schemeClr>
                </a:solidFill>
                <a:latin typeface="Amsi Pro Normal" panose="020F0503040100060004" pitchFamily="34" charset="0"/>
              </a:rPr>
              <a:t>Our 10- and 15-year Term Life provides accessible, low-friction coverage options for clients approaching retirement who need protection for a specified period.</a:t>
            </a:r>
            <a:endPar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B3157975-3500-96BB-4AC3-B04A7212A026}"/>
              </a:ext>
            </a:extLst>
          </p:cNvPr>
          <p:cNvSpPr txBox="1"/>
          <p:nvPr/>
        </p:nvSpPr>
        <p:spPr>
          <a:xfrm>
            <a:off x="8044487" y="5208878"/>
            <a:ext cx="3478074" cy="646331"/>
          </a:xfrm>
          <a:prstGeom prst="rect">
            <a:avLst/>
          </a:prstGeom>
          <a:noFill/>
        </p:spPr>
        <p:txBody>
          <a:bodyPr wrap="square">
            <a:spAutoFit/>
          </a:bodyPr>
          <a:lstStyle/>
          <a:p>
            <a:r>
              <a:rPr lang="en-US" sz="1800" dirty="0">
                <a:solidFill>
                  <a:schemeClr val="bg1"/>
                </a:solidFill>
                <a:latin typeface="Amsi Pro Normal" panose="020F0503040100060004" pitchFamily="34" charset="0"/>
              </a:rPr>
              <a:t>Retiring with years left on the mortgage? </a:t>
            </a:r>
            <a:r>
              <a:rPr lang="en-US" sz="1800" b="1" dirty="0">
                <a:solidFill>
                  <a:schemeClr val="bg1"/>
                </a:solidFill>
                <a:latin typeface="Amsi Pro Normal" panose="020F0503040100060004" pitchFamily="34" charset="0"/>
              </a:rPr>
              <a:t>Think </a:t>
            </a:r>
            <a:r>
              <a:rPr lang="en-US" sz="1800" b="1" dirty="0" err="1">
                <a:solidFill>
                  <a:schemeClr val="bg1"/>
                </a:solidFill>
                <a:latin typeface="Amsi Pro Normal" panose="020F0503040100060004" pitchFamily="34" charset="0"/>
              </a:rPr>
              <a:t>Assurity</a:t>
            </a:r>
            <a:r>
              <a:rPr lang="en-US" sz="1800" b="1" dirty="0">
                <a:solidFill>
                  <a:schemeClr val="bg1"/>
                </a:solidFill>
                <a:latin typeface="Amsi Pro Normal" panose="020F0503040100060004" pitchFamily="34" charset="0"/>
              </a:rPr>
              <a:t>.</a:t>
            </a:r>
          </a:p>
        </p:txBody>
      </p:sp>
      <p:cxnSp>
        <p:nvCxnSpPr>
          <p:cNvPr id="6" name="Straight Connector 5">
            <a:extLst>
              <a:ext uri="{FF2B5EF4-FFF2-40B4-BE49-F238E27FC236}">
                <a16:creationId xmlns:a16="http://schemas.microsoft.com/office/drawing/2014/main" id="{78A95E72-D500-0E68-03F5-E3427678F8DA}"/>
              </a:ext>
            </a:extLst>
          </p:cNvPr>
          <p:cNvCxnSpPr>
            <a:cxnSpLocks/>
          </p:cNvCxnSpPr>
          <p:nvPr/>
        </p:nvCxnSpPr>
        <p:spPr>
          <a:xfrm flipH="1">
            <a:off x="840270" y="4306349"/>
            <a:ext cx="4070554" cy="0"/>
          </a:xfrm>
          <a:prstGeom prst="line">
            <a:avLst/>
          </a:prstGeom>
          <a:ln w="158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F30DCA3-C90B-442C-1277-C366CA5FF067}"/>
              </a:ext>
            </a:extLst>
          </p:cNvPr>
          <p:cNvPicPr>
            <a:picLocks noChangeAspect="1"/>
          </p:cNvPicPr>
          <p:nvPr/>
        </p:nvPicPr>
        <p:blipFill>
          <a:blip r:embed="rId4"/>
          <a:stretch>
            <a:fillRect/>
          </a:stretch>
        </p:blipFill>
        <p:spPr>
          <a:xfrm>
            <a:off x="-1261201" y="3665616"/>
            <a:ext cx="4580134" cy="4640798"/>
          </a:xfrm>
          <a:prstGeom prst="rect">
            <a:avLst/>
          </a:prstGeom>
        </p:spPr>
      </p:pic>
    </p:spTree>
    <p:extLst>
      <p:ext uri="{BB962C8B-B14F-4D97-AF65-F5344CB8AC3E}">
        <p14:creationId xmlns:p14="http://schemas.microsoft.com/office/powerpoint/2010/main" val="1186518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2">
          <a:extLst>
            <a:ext uri="{FF2B5EF4-FFF2-40B4-BE49-F238E27FC236}">
              <a16:creationId xmlns:a16="http://schemas.microsoft.com/office/drawing/2014/main" id="{33EF27E3-B58E-4380-E420-8BDED0D80463}"/>
            </a:ext>
          </a:extLst>
        </p:cNvPr>
        <p:cNvGrpSpPr/>
        <p:nvPr/>
      </p:nvGrpSpPr>
      <p:grpSpPr>
        <a:xfrm>
          <a:off x="0" y="0"/>
          <a:ext cx="0" cy="0"/>
          <a:chOff x="0" y="0"/>
          <a:chExt cx="0" cy="0"/>
        </a:xfrm>
      </p:grpSpPr>
      <p:sp>
        <p:nvSpPr>
          <p:cNvPr id="14" name="Google Shape;932;p3">
            <a:extLst>
              <a:ext uri="{FF2B5EF4-FFF2-40B4-BE49-F238E27FC236}">
                <a16:creationId xmlns:a16="http://schemas.microsoft.com/office/drawing/2014/main" id="{831EC84C-371D-0477-5D36-5B0DEF116C5D}"/>
              </a:ext>
            </a:extLst>
          </p:cNvPr>
          <p:cNvSpPr/>
          <p:nvPr/>
        </p:nvSpPr>
        <p:spPr>
          <a:xfrm>
            <a:off x="6786223" y="5409914"/>
            <a:ext cx="6488695" cy="907941"/>
          </a:xfrm>
          <a:prstGeom prst="roundRect">
            <a:avLst>
              <a:gd name="adj" fmla="val 15592"/>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7" name="Google Shape;1184;p6">
            <a:extLst>
              <a:ext uri="{FF2B5EF4-FFF2-40B4-BE49-F238E27FC236}">
                <a16:creationId xmlns:a16="http://schemas.microsoft.com/office/drawing/2014/main" id="{D0139E6C-A8B5-1AC2-CD3D-C27D0CFDCC39}"/>
              </a:ext>
            </a:extLst>
          </p:cNvPr>
          <p:cNvSpPr txBox="1"/>
          <p:nvPr/>
        </p:nvSpPr>
        <p:spPr>
          <a:xfrm>
            <a:off x="5960857" y="675259"/>
            <a:ext cx="4557713" cy="1446509"/>
          </a:xfrm>
          <a:prstGeom prst="rect">
            <a:avLst/>
          </a:prstGeom>
          <a:noFill/>
          <a:ln>
            <a:noFill/>
          </a:ln>
        </p:spPr>
        <p:txBody>
          <a:bodyPr spcFirstLastPara="1" wrap="square" lIns="91425" tIns="45700" rIns="91425" bIns="45700" anchor="t" anchorCtr="0">
            <a:spAutoFit/>
          </a:bodyPr>
          <a:lstStyle/>
          <a:p>
            <a:r>
              <a:rPr lang="en-US" sz="4400" b="1" dirty="0">
                <a:solidFill>
                  <a:srgbClr val="A72B2A"/>
                </a:solidFill>
                <a:latin typeface="Amsi Pro Normal" panose="020F0503040100060004" pitchFamily="34" charset="0"/>
              </a:rPr>
              <a:t>Building a Life in America</a:t>
            </a:r>
          </a:p>
        </p:txBody>
      </p:sp>
      <p:sp>
        <p:nvSpPr>
          <p:cNvPr id="9" name="TextBox 8">
            <a:extLst>
              <a:ext uri="{FF2B5EF4-FFF2-40B4-BE49-F238E27FC236}">
                <a16:creationId xmlns:a16="http://schemas.microsoft.com/office/drawing/2014/main" id="{9F1BA151-F90D-A9F9-0A0F-3103AA589A48}"/>
              </a:ext>
            </a:extLst>
          </p:cNvPr>
          <p:cNvSpPr txBox="1"/>
          <p:nvPr/>
        </p:nvSpPr>
        <p:spPr>
          <a:xfrm>
            <a:off x="5960856" y="2300212"/>
            <a:ext cx="5134607" cy="2631490"/>
          </a:xfrm>
          <a:prstGeom prst="rect">
            <a:avLst/>
          </a:prstGeom>
          <a:noFill/>
        </p:spPr>
        <p:txBody>
          <a:bodyPr wrap="square">
            <a:spAutoFit/>
          </a:bodyPr>
          <a:lstStyle/>
          <a:p>
            <a:pPr marR="0">
              <a:lnSpc>
                <a:spcPct val="100000"/>
              </a:lnSpc>
              <a:spcAft>
                <a:spcPts val="600"/>
              </a:spcAft>
            </a:pPr>
            <a:r>
              <a:rPr lang="en-US" sz="1800" b="1"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Meet the Kim family.</a:t>
            </a:r>
          </a:p>
          <a:p>
            <a:pPr marR="0">
              <a:lnSpc>
                <a:spcPct val="100000"/>
              </a:lnSpc>
            </a:pPr>
            <a: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They're building their careers, raising their children and making a home in the U.S. They're not yet permanent residents.</a:t>
            </a:r>
          </a:p>
          <a:p>
            <a:pPr>
              <a:spcAft>
                <a:spcPts val="600"/>
              </a:spcAft>
            </a:pPr>
            <a:endPar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endParaRPr>
          </a:p>
          <a:p>
            <a:pPr>
              <a:spcAft>
                <a:spcPts val="600"/>
              </a:spcAft>
            </a:pPr>
            <a:r>
              <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Why </a:t>
            </a:r>
            <a:r>
              <a:rPr lang="en-US" sz="1800" b="1" dirty="0" err="1">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Assurity</a:t>
            </a:r>
            <a:r>
              <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t>
            </a:r>
          </a:p>
          <a:p>
            <a:r>
              <a:rPr lang="en-US" sz="1600" dirty="0">
                <a:solidFill>
                  <a:schemeClr val="bg1">
                    <a:lumMod val="50000"/>
                  </a:schemeClr>
                </a:solidFill>
                <a:latin typeface="Amsi Pro Normal" panose="020F0503040100060004" pitchFamily="34" charset="0"/>
              </a:rPr>
              <a:t>We’re one of a few carriers with a dedicated </a:t>
            </a:r>
            <a:br>
              <a:rPr lang="en-US" sz="1600" dirty="0">
                <a:solidFill>
                  <a:schemeClr val="bg1">
                    <a:lumMod val="50000"/>
                  </a:schemeClr>
                </a:solidFill>
                <a:latin typeface="Amsi Pro Normal" panose="020F0503040100060004" pitchFamily="34" charset="0"/>
              </a:rPr>
            </a:br>
            <a:r>
              <a:rPr lang="en-US" sz="1600" dirty="0">
                <a:solidFill>
                  <a:schemeClr val="bg1">
                    <a:lumMod val="50000"/>
                  </a:schemeClr>
                </a:solidFill>
                <a:latin typeface="Amsi Pro Normal" panose="020F0503040100060004" pitchFamily="34" charset="0"/>
              </a:rPr>
              <a:t>Middle Market Foreign Resident Program, with</a:t>
            </a:r>
            <a:br>
              <a:rPr lang="en-US" sz="1600" dirty="0">
                <a:solidFill>
                  <a:schemeClr val="bg1">
                    <a:lumMod val="50000"/>
                  </a:schemeClr>
                </a:solidFill>
                <a:latin typeface="Amsi Pro Normal" panose="020F0503040100060004" pitchFamily="34" charset="0"/>
              </a:rPr>
            </a:br>
            <a:r>
              <a:rPr lang="en-US" sz="1600" dirty="0">
                <a:solidFill>
                  <a:schemeClr val="bg1">
                    <a:lumMod val="50000"/>
                  </a:schemeClr>
                </a:solidFill>
                <a:latin typeface="Amsi Pro Normal" panose="020F0503040100060004" pitchFamily="34" charset="0"/>
              </a:rPr>
              <a:t>Term Life and Whole Life options for eligible clients.</a:t>
            </a:r>
          </a:p>
        </p:txBody>
      </p:sp>
      <p:sp>
        <p:nvSpPr>
          <p:cNvPr id="13" name="TextBox 12">
            <a:extLst>
              <a:ext uri="{FF2B5EF4-FFF2-40B4-BE49-F238E27FC236}">
                <a16:creationId xmlns:a16="http://schemas.microsoft.com/office/drawing/2014/main" id="{EDCA75CE-4CB7-191A-6176-EDFF18B11DCE}"/>
              </a:ext>
            </a:extLst>
          </p:cNvPr>
          <p:cNvSpPr txBox="1"/>
          <p:nvPr/>
        </p:nvSpPr>
        <p:spPr>
          <a:xfrm>
            <a:off x="7688887" y="5540718"/>
            <a:ext cx="5335514" cy="923330"/>
          </a:xfrm>
          <a:prstGeom prst="rect">
            <a:avLst/>
          </a:prstGeom>
          <a:noFill/>
        </p:spPr>
        <p:txBody>
          <a:bodyPr wrap="square">
            <a:spAutoFit/>
          </a:bodyPr>
          <a:lstStyle/>
          <a:p>
            <a:r>
              <a:rPr lang="en-US" sz="1800" dirty="0">
                <a:solidFill>
                  <a:schemeClr val="bg1"/>
                </a:solidFill>
                <a:latin typeface="Amsi Pro Normal" panose="020F0503040100060004" pitchFamily="34" charset="0"/>
              </a:rPr>
              <a:t>Living and working in the U.S. without permanent residency? </a:t>
            </a:r>
            <a:r>
              <a:rPr lang="en-US" sz="1800" b="1" dirty="0">
                <a:solidFill>
                  <a:schemeClr val="bg1"/>
                </a:solidFill>
                <a:latin typeface="Amsi Pro Normal" panose="020F0503040100060004" pitchFamily="34" charset="0"/>
              </a:rPr>
              <a:t>Think </a:t>
            </a:r>
            <a:r>
              <a:rPr lang="en-US" sz="1800" b="1" dirty="0" err="1">
                <a:solidFill>
                  <a:schemeClr val="bg1"/>
                </a:solidFill>
                <a:latin typeface="Amsi Pro Normal" panose="020F0503040100060004" pitchFamily="34" charset="0"/>
              </a:rPr>
              <a:t>Assurity</a:t>
            </a:r>
            <a:r>
              <a:rPr lang="en-US" sz="1800" b="1" dirty="0">
                <a:solidFill>
                  <a:schemeClr val="bg1"/>
                </a:solidFill>
                <a:latin typeface="Amsi Pro Normal" panose="020F0503040100060004" pitchFamily="34" charset="0"/>
              </a:rPr>
              <a:t>.</a:t>
            </a:r>
          </a:p>
          <a:p>
            <a:endParaRPr lang="en-US" sz="1800" b="1" dirty="0">
              <a:solidFill>
                <a:schemeClr val="bg1"/>
              </a:solidFill>
              <a:latin typeface="Amsi Pro Normal" panose="020F0503040100060004" pitchFamily="34" charset="0"/>
            </a:endParaRPr>
          </a:p>
        </p:txBody>
      </p:sp>
      <p:cxnSp>
        <p:nvCxnSpPr>
          <p:cNvPr id="6" name="Straight Connector 5">
            <a:extLst>
              <a:ext uri="{FF2B5EF4-FFF2-40B4-BE49-F238E27FC236}">
                <a16:creationId xmlns:a16="http://schemas.microsoft.com/office/drawing/2014/main" id="{481F9B8E-A922-DA9A-12B0-06E9C0F82A72}"/>
              </a:ext>
            </a:extLst>
          </p:cNvPr>
          <p:cNvCxnSpPr>
            <a:cxnSpLocks/>
          </p:cNvCxnSpPr>
          <p:nvPr/>
        </p:nvCxnSpPr>
        <p:spPr>
          <a:xfrm flipH="1">
            <a:off x="868091" y="4157514"/>
            <a:ext cx="4070554" cy="0"/>
          </a:xfrm>
          <a:prstGeom prst="line">
            <a:avLst/>
          </a:prstGeom>
          <a:ln w="158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7B99AB4-90AD-F9FE-0936-B58FABECA5AE}"/>
              </a:ext>
            </a:extLst>
          </p:cNvPr>
          <p:cNvPicPr>
            <a:picLocks noChangeAspect="1"/>
          </p:cNvPicPr>
          <p:nvPr/>
        </p:nvPicPr>
        <p:blipFill>
          <a:blip r:embed="rId3"/>
          <a:srcRect l="35103" t="34364"/>
          <a:stretch>
            <a:fillRect/>
          </a:stretch>
        </p:blipFill>
        <p:spPr>
          <a:xfrm>
            <a:off x="-812800" y="539792"/>
            <a:ext cx="6495378" cy="4200591"/>
          </a:xfrm>
          <a:prstGeom prst="rect">
            <a:avLst/>
          </a:prstGeom>
        </p:spPr>
      </p:pic>
      <p:pic>
        <p:nvPicPr>
          <p:cNvPr id="5" name="Picture 4">
            <a:extLst>
              <a:ext uri="{FF2B5EF4-FFF2-40B4-BE49-F238E27FC236}">
                <a16:creationId xmlns:a16="http://schemas.microsoft.com/office/drawing/2014/main" id="{FCE1299E-7A3C-241F-326C-B34A3F69993A}"/>
              </a:ext>
            </a:extLst>
          </p:cNvPr>
          <p:cNvPicPr>
            <a:picLocks noChangeAspect="1"/>
          </p:cNvPicPr>
          <p:nvPr/>
        </p:nvPicPr>
        <p:blipFill>
          <a:blip r:embed="rId4"/>
          <a:stretch>
            <a:fillRect/>
          </a:stretch>
        </p:blipFill>
        <p:spPr>
          <a:xfrm>
            <a:off x="425355" y="3780243"/>
            <a:ext cx="4513290" cy="4444279"/>
          </a:xfrm>
          <a:prstGeom prst="rect">
            <a:avLst/>
          </a:prstGeom>
        </p:spPr>
      </p:pic>
    </p:spTree>
    <p:extLst>
      <p:ext uri="{BB962C8B-B14F-4D97-AF65-F5344CB8AC3E}">
        <p14:creationId xmlns:p14="http://schemas.microsoft.com/office/powerpoint/2010/main" val="1781536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2">
          <a:extLst>
            <a:ext uri="{FF2B5EF4-FFF2-40B4-BE49-F238E27FC236}">
              <a16:creationId xmlns:a16="http://schemas.microsoft.com/office/drawing/2014/main" id="{2689EB2D-27FE-35DD-6D53-79A19A3487A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5F815A-85BA-3BC7-96F5-22F1DBEBB009}"/>
              </a:ext>
            </a:extLst>
          </p:cNvPr>
          <p:cNvPicPr>
            <a:picLocks noChangeAspect="1"/>
          </p:cNvPicPr>
          <p:nvPr/>
        </p:nvPicPr>
        <p:blipFill>
          <a:blip r:embed="rId3"/>
          <a:stretch>
            <a:fillRect/>
          </a:stretch>
        </p:blipFill>
        <p:spPr>
          <a:xfrm>
            <a:off x="-511104" y="602859"/>
            <a:ext cx="6168672" cy="9487321"/>
          </a:xfrm>
          <a:prstGeom prst="rect">
            <a:avLst/>
          </a:prstGeom>
        </p:spPr>
      </p:pic>
      <p:sp>
        <p:nvSpPr>
          <p:cNvPr id="14" name="Google Shape;932;p3">
            <a:extLst>
              <a:ext uri="{FF2B5EF4-FFF2-40B4-BE49-F238E27FC236}">
                <a16:creationId xmlns:a16="http://schemas.microsoft.com/office/drawing/2014/main" id="{9A9EEAF2-578D-BA3A-6C00-3C937ADCA98F}"/>
              </a:ext>
            </a:extLst>
          </p:cNvPr>
          <p:cNvSpPr/>
          <p:nvPr/>
        </p:nvSpPr>
        <p:spPr>
          <a:xfrm>
            <a:off x="8440995" y="5491559"/>
            <a:ext cx="4456446" cy="907941"/>
          </a:xfrm>
          <a:prstGeom prst="roundRect">
            <a:avLst>
              <a:gd name="adj" fmla="val 15592"/>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7" name="Google Shape;1184;p6">
            <a:extLst>
              <a:ext uri="{FF2B5EF4-FFF2-40B4-BE49-F238E27FC236}">
                <a16:creationId xmlns:a16="http://schemas.microsoft.com/office/drawing/2014/main" id="{026C32C2-CD66-6C79-445F-B95CB2784FBA}"/>
              </a:ext>
            </a:extLst>
          </p:cNvPr>
          <p:cNvSpPr txBox="1"/>
          <p:nvPr/>
        </p:nvSpPr>
        <p:spPr>
          <a:xfrm>
            <a:off x="5960856" y="602859"/>
            <a:ext cx="5298279" cy="1446509"/>
          </a:xfrm>
          <a:prstGeom prst="rect">
            <a:avLst/>
          </a:prstGeom>
          <a:noFill/>
          <a:ln>
            <a:noFill/>
          </a:ln>
        </p:spPr>
        <p:txBody>
          <a:bodyPr spcFirstLastPara="1" wrap="square" lIns="91425" tIns="45700" rIns="91425" bIns="45700" anchor="t" anchorCtr="0">
            <a:spAutoFit/>
          </a:bodyPr>
          <a:lstStyle/>
          <a:p>
            <a:r>
              <a:rPr lang="en-US" sz="4400" b="1" dirty="0">
                <a:solidFill>
                  <a:srgbClr val="A72B2A"/>
                </a:solidFill>
                <a:latin typeface="Amsi Pro Normal" panose="020F0503040100060004" pitchFamily="34" charset="0"/>
              </a:rPr>
              <a:t>Empowering the Next Generation</a:t>
            </a:r>
          </a:p>
        </p:txBody>
      </p:sp>
      <p:sp>
        <p:nvSpPr>
          <p:cNvPr id="9" name="TextBox 8">
            <a:extLst>
              <a:ext uri="{FF2B5EF4-FFF2-40B4-BE49-F238E27FC236}">
                <a16:creationId xmlns:a16="http://schemas.microsoft.com/office/drawing/2014/main" id="{940A5A66-F664-0690-F6CE-96B151373367}"/>
              </a:ext>
            </a:extLst>
          </p:cNvPr>
          <p:cNvSpPr txBox="1"/>
          <p:nvPr/>
        </p:nvSpPr>
        <p:spPr>
          <a:xfrm>
            <a:off x="5960856" y="2180426"/>
            <a:ext cx="5446214" cy="3031599"/>
          </a:xfrm>
          <a:prstGeom prst="rect">
            <a:avLst/>
          </a:prstGeom>
          <a:noFill/>
        </p:spPr>
        <p:txBody>
          <a:bodyPr wrap="square">
            <a:noAutofit/>
          </a:bodyPr>
          <a:lstStyle/>
          <a:p>
            <a:pPr marR="0">
              <a:lnSpc>
                <a:spcPct val="100000"/>
              </a:lnSpc>
              <a:spcAft>
                <a:spcPts val="600"/>
              </a:spcAft>
            </a:pPr>
            <a:r>
              <a:rPr lang="en-US" sz="1800" b="1"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Meet Emma.</a:t>
            </a:r>
          </a:p>
          <a:p>
            <a:pPr marR="0">
              <a:lnSpc>
                <a:spcPct val="100000"/>
              </a:lnSpc>
              <a:spcAft>
                <a:spcPts val="2400"/>
              </a:spcAft>
            </a:pPr>
            <a: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She's six years old. Most of her biggest milestones are still ahead of her.</a:t>
            </a:r>
          </a:p>
          <a:p>
            <a:pPr lvl="1">
              <a:spcAft>
                <a:spcPts val="600"/>
              </a:spcAft>
            </a:pPr>
            <a:r>
              <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Why </a:t>
            </a:r>
            <a:r>
              <a:rPr lang="en-US" sz="1800" b="1" dirty="0" err="1">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Assurity</a:t>
            </a:r>
            <a:r>
              <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t>
            </a:r>
          </a:p>
          <a:p>
            <a:pPr>
              <a:spcAft>
                <a:spcPts val="600"/>
              </a:spcAft>
            </a:pPr>
            <a:r>
              <a:rPr lang="en-US" sz="1600" dirty="0">
                <a:solidFill>
                  <a:schemeClr val="bg1">
                    <a:lumMod val="50000"/>
                  </a:schemeClr>
                </a:solidFill>
                <a:latin typeface="Amsi Pro Normal" panose="020F0503040100060004" pitchFamily="34" charset="0"/>
              </a:rPr>
              <a:t>Our Children’s Whole Life Insurance makes it especially easy to protect children.</a:t>
            </a:r>
          </a:p>
        </p:txBody>
      </p:sp>
      <p:sp>
        <p:nvSpPr>
          <p:cNvPr id="13" name="TextBox 12">
            <a:extLst>
              <a:ext uri="{FF2B5EF4-FFF2-40B4-BE49-F238E27FC236}">
                <a16:creationId xmlns:a16="http://schemas.microsoft.com/office/drawing/2014/main" id="{E5C29A26-6792-6362-D700-C49926ACAE01}"/>
              </a:ext>
            </a:extLst>
          </p:cNvPr>
          <p:cNvSpPr txBox="1"/>
          <p:nvPr/>
        </p:nvSpPr>
        <p:spPr>
          <a:xfrm>
            <a:off x="8754556" y="5622363"/>
            <a:ext cx="3199821" cy="923330"/>
          </a:xfrm>
          <a:prstGeom prst="rect">
            <a:avLst/>
          </a:prstGeom>
          <a:noFill/>
        </p:spPr>
        <p:txBody>
          <a:bodyPr wrap="square">
            <a:spAutoFit/>
          </a:bodyPr>
          <a:lstStyle/>
          <a:p>
            <a:r>
              <a:rPr lang="en-US" sz="1800" dirty="0">
                <a:solidFill>
                  <a:schemeClr val="bg1"/>
                </a:solidFill>
                <a:latin typeface="Amsi Pro Normal" panose="020F0503040100060004" pitchFamily="34" charset="0"/>
              </a:rPr>
              <a:t>Life insurance for a child? </a:t>
            </a:r>
            <a:br>
              <a:rPr lang="en-US" sz="1800" dirty="0">
                <a:solidFill>
                  <a:schemeClr val="bg1"/>
                </a:solidFill>
                <a:latin typeface="Amsi Pro Normal" panose="020F0503040100060004" pitchFamily="34" charset="0"/>
              </a:rPr>
            </a:br>
            <a:r>
              <a:rPr lang="en-US" sz="1800" b="1" dirty="0">
                <a:solidFill>
                  <a:schemeClr val="bg1"/>
                </a:solidFill>
                <a:latin typeface="Amsi Pro Normal" panose="020F0503040100060004" pitchFamily="34" charset="0"/>
              </a:rPr>
              <a:t>Think </a:t>
            </a:r>
            <a:r>
              <a:rPr lang="en-US" sz="1800" b="1" dirty="0" err="1">
                <a:solidFill>
                  <a:schemeClr val="bg1"/>
                </a:solidFill>
                <a:latin typeface="Amsi Pro Normal" panose="020F0503040100060004" pitchFamily="34" charset="0"/>
              </a:rPr>
              <a:t>Assurity</a:t>
            </a:r>
            <a:r>
              <a:rPr lang="en-US" sz="1800" b="1" dirty="0">
                <a:solidFill>
                  <a:schemeClr val="bg1"/>
                </a:solidFill>
                <a:latin typeface="Amsi Pro Normal" panose="020F0503040100060004" pitchFamily="34" charset="0"/>
              </a:rPr>
              <a:t>.</a:t>
            </a:r>
          </a:p>
          <a:p>
            <a:endParaRPr lang="en-US" sz="1800" b="1" dirty="0">
              <a:solidFill>
                <a:schemeClr val="bg1"/>
              </a:solidFill>
              <a:latin typeface="Amsi Pro Normal" panose="020F0503040100060004" pitchFamily="34" charset="0"/>
            </a:endParaRPr>
          </a:p>
        </p:txBody>
      </p:sp>
      <p:sp>
        <p:nvSpPr>
          <p:cNvPr id="5" name="TextBox 4">
            <a:extLst>
              <a:ext uri="{FF2B5EF4-FFF2-40B4-BE49-F238E27FC236}">
                <a16:creationId xmlns:a16="http://schemas.microsoft.com/office/drawing/2014/main" id="{0D866FD1-E052-F395-328B-CCCC4821BAEC}"/>
              </a:ext>
            </a:extLst>
          </p:cNvPr>
          <p:cNvSpPr txBox="1"/>
          <p:nvPr/>
        </p:nvSpPr>
        <p:spPr>
          <a:xfrm>
            <a:off x="5986955" y="4240005"/>
            <a:ext cx="5967422" cy="1077218"/>
          </a:xfrm>
          <a:prstGeom prst="rect">
            <a:avLst/>
          </a:prstGeom>
          <a:noFill/>
        </p:spPr>
        <p:txBody>
          <a:bodyPr wrap="square">
            <a:spAutoFit/>
          </a:bodyPr>
          <a:lstStyle/>
          <a:p>
            <a:pPr marL="285750" lvl="0" indent="-285750">
              <a:buFont typeface="Arial" panose="020B0604020202020204" pitchFamily="34" charset="0"/>
              <a:buChar char="•"/>
            </a:pPr>
            <a:r>
              <a:rPr lang="en-US" sz="1600" dirty="0">
                <a:solidFill>
                  <a:schemeClr val="bg1">
                    <a:lumMod val="50000"/>
                  </a:schemeClr>
                </a:solidFill>
              </a:rPr>
              <a:t>3 health questions</a:t>
            </a:r>
          </a:p>
          <a:p>
            <a:pPr marL="285750" lvl="0" indent="-285750">
              <a:buFont typeface="Arial" panose="020B0604020202020204" pitchFamily="34" charset="0"/>
              <a:buChar char="•"/>
            </a:pPr>
            <a:r>
              <a:rPr lang="en-US" sz="1600" dirty="0">
                <a:solidFill>
                  <a:schemeClr val="bg1">
                    <a:lumMod val="50000"/>
                  </a:schemeClr>
                </a:solidFill>
              </a:rPr>
              <a:t>95% auto-decisioned</a:t>
            </a:r>
          </a:p>
          <a:p>
            <a:pPr marL="285750" lvl="0" indent="-285750">
              <a:buFont typeface="Arial" panose="020B0604020202020204" pitchFamily="34" charset="0"/>
              <a:buChar char="•"/>
            </a:pPr>
            <a:r>
              <a:rPr lang="en-US" sz="1600" dirty="0">
                <a:solidFill>
                  <a:schemeClr val="bg1">
                    <a:lumMod val="50000"/>
                  </a:schemeClr>
                </a:solidFill>
              </a:rPr>
              <a:t>Up to $100,000 in coverage with no financial documentation</a:t>
            </a:r>
          </a:p>
          <a:p>
            <a:pPr marL="285750" lvl="0" indent="-285750">
              <a:buFont typeface="Arial" panose="020B0604020202020204" pitchFamily="34" charset="0"/>
              <a:buChar char="•"/>
            </a:pPr>
            <a:r>
              <a:rPr lang="en-US" sz="1600" dirty="0">
                <a:solidFill>
                  <a:schemeClr val="bg1">
                    <a:lumMod val="50000"/>
                  </a:schemeClr>
                </a:solidFill>
              </a:rPr>
              <a:t>Grandparents can complete the application</a:t>
            </a:r>
          </a:p>
        </p:txBody>
      </p:sp>
      <p:pic>
        <p:nvPicPr>
          <p:cNvPr id="4" name="Picture 3">
            <a:extLst>
              <a:ext uri="{FF2B5EF4-FFF2-40B4-BE49-F238E27FC236}">
                <a16:creationId xmlns:a16="http://schemas.microsoft.com/office/drawing/2014/main" id="{5AC1F924-4197-39C4-D6CD-03CD90C4EB47}"/>
              </a:ext>
            </a:extLst>
          </p:cNvPr>
          <p:cNvPicPr>
            <a:picLocks noChangeAspect="1"/>
          </p:cNvPicPr>
          <p:nvPr/>
        </p:nvPicPr>
        <p:blipFill>
          <a:blip r:embed="rId4"/>
          <a:stretch>
            <a:fillRect/>
          </a:stretch>
        </p:blipFill>
        <p:spPr>
          <a:xfrm>
            <a:off x="-967731" y="3429000"/>
            <a:ext cx="4718737" cy="4746413"/>
          </a:xfrm>
          <a:prstGeom prst="rect">
            <a:avLst/>
          </a:prstGeom>
        </p:spPr>
      </p:pic>
    </p:spTree>
    <p:extLst>
      <p:ext uri="{BB962C8B-B14F-4D97-AF65-F5344CB8AC3E}">
        <p14:creationId xmlns:p14="http://schemas.microsoft.com/office/powerpoint/2010/main" val="2942258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2">
          <a:extLst>
            <a:ext uri="{FF2B5EF4-FFF2-40B4-BE49-F238E27FC236}">
              <a16:creationId xmlns:a16="http://schemas.microsoft.com/office/drawing/2014/main" id="{1CF4FE5D-25D3-4786-3E7B-5C4710FB7A82}"/>
            </a:ext>
          </a:extLst>
        </p:cNvPr>
        <p:cNvGrpSpPr/>
        <p:nvPr/>
      </p:nvGrpSpPr>
      <p:grpSpPr>
        <a:xfrm>
          <a:off x="0" y="0"/>
          <a:ext cx="0" cy="0"/>
          <a:chOff x="0" y="0"/>
          <a:chExt cx="0" cy="0"/>
        </a:xfrm>
      </p:grpSpPr>
      <p:sp>
        <p:nvSpPr>
          <p:cNvPr id="14" name="Google Shape;932;p3">
            <a:extLst>
              <a:ext uri="{FF2B5EF4-FFF2-40B4-BE49-F238E27FC236}">
                <a16:creationId xmlns:a16="http://schemas.microsoft.com/office/drawing/2014/main" id="{A3B4A73B-1830-C9F9-4393-3958F4EBC7D6}"/>
              </a:ext>
            </a:extLst>
          </p:cNvPr>
          <p:cNvSpPr/>
          <p:nvPr/>
        </p:nvSpPr>
        <p:spPr>
          <a:xfrm>
            <a:off x="7673543" y="5246625"/>
            <a:ext cx="6029607" cy="907941"/>
          </a:xfrm>
          <a:prstGeom prst="roundRect">
            <a:avLst>
              <a:gd name="adj" fmla="val 15592"/>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7" name="Google Shape;1184;p6">
            <a:extLst>
              <a:ext uri="{FF2B5EF4-FFF2-40B4-BE49-F238E27FC236}">
                <a16:creationId xmlns:a16="http://schemas.microsoft.com/office/drawing/2014/main" id="{7F090EDE-F79E-EF55-82D8-7EDEA7E567C9}"/>
              </a:ext>
            </a:extLst>
          </p:cNvPr>
          <p:cNvSpPr txBox="1"/>
          <p:nvPr/>
        </p:nvSpPr>
        <p:spPr>
          <a:xfrm>
            <a:off x="5960857" y="779100"/>
            <a:ext cx="4588264" cy="1446509"/>
          </a:xfrm>
          <a:prstGeom prst="rect">
            <a:avLst/>
          </a:prstGeom>
          <a:noFill/>
          <a:ln>
            <a:noFill/>
          </a:ln>
        </p:spPr>
        <p:txBody>
          <a:bodyPr spcFirstLastPara="1" wrap="square" lIns="91425" tIns="45700" rIns="91425" bIns="45700" anchor="t" anchorCtr="0">
            <a:spAutoFit/>
          </a:bodyPr>
          <a:lstStyle/>
          <a:p>
            <a:r>
              <a:rPr lang="en-US" sz="4400" b="1" dirty="0">
                <a:solidFill>
                  <a:srgbClr val="A72B2A"/>
                </a:solidFill>
                <a:latin typeface="Amsi Pro Normal" panose="020F0503040100060004" pitchFamily="34" charset="0"/>
              </a:rPr>
              <a:t>Protecting Everyday Lives</a:t>
            </a:r>
          </a:p>
        </p:txBody>
      </p:sp>
      <p:sp>
        <p:nvSpPr>
          <p:cNvPr id="9" name="TextBox 8">
            <a:extLst>
              <a:ext uri="{FF2B5EF4-FFF2-40B4-BE49-F238E27FC236}">
                <a16:creationId xmlns:a16="http://schemas.microsoft.com/office/drawing/2014/main" id="{45D85451-F3B3-33B0-E6A9-588F69A49B91}"/>
              </a:ext>
            </a:extLst>
          </p:cNvPr>
          <p:cNvSpPr txBox="1"/>
          <p:nvPr/>
        </p:nvSpPr>
        <p:spPr>
          <a:xfrm>
            <a:off x="5960856" y="2424648"/>
            <a:ext cx="5650148" cy="3031599"/>
          </a:xfrm>
          <a:prstGeom prst="rect">
            <a:avLst/>
          </a:prstGeom>
          <a:noFill/>
        </p:spPr>
        <p:txBody>
          <a:bodyPr wrap="square">
            <a:noAutofit/>
          </a:bodyPr>
          <a:lstStyle/>
          <a:p>
            <a:pPr marR="0">
              <a:lnSpc>
                <a:spcPct val="100000"/>
              </a:lnSpc>
              <a:spcAft>
                <a:spcPts val="600"/>
              </a:spcAft>
            </a:pPr>
            <a:r>
              <a:rPr lang="en-US" sz="1800" b="1"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Meet David.</a:t>
            </a:r>
          </a:p>
          <a:p>
            <a:pPr marR="0">
              <a:lnSpc>
                <a:spcPct val="100000"/>
              </a:lnSpc>
            </a:pPr>
            <a: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He works hard, pays his bills and is building a life.</a:t>
            </a:r>
          </a:p>
          <a:p>
            <a:pPr marR="0">
              <a:lnSpc>
                <a:spcPct val="100000"/>
              </a:lnSpc>
              <a:spcAft>
                <a:spcPts val="2400"/>
              </a:spcAft>
            </a:pPr>
            <a:r>
              <a:rPr lang="en-US" sz="1600" kern="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His financial needs aren't complicated. But they're real.</a:t>
            </a:r>
          </a:p>
          <a:p>
            <a:pPr lvl="1">
              <a:spcAft>
                <a:spcPts val="600"/>
              </a:spcAft>
            </a:pPr>
            <a:r>
              <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Why </a:t>
            </a:r>
            <a:r>
              <a:rPr lang="en-US" sz="1800" b="1" dirty="0" err="1">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Assurity</a:t>
            </a:r>
            <a:r>
              <a:rPr lang="en-US" sz="1800" b="1" dirty="0">
                <a:solidFill>
                  <a:schemeClr val="bg1">
                    <a:lumMod val="50000"/>
                  </a:schemeClr>
                </a:solidFill>
                <a:latin typeface="Amsi Pro Normal" panose="020F0503040100060004" pitchFamily="34" charset="0"/>
                <a:ea typeface="Times New Roman" panose="02020603050405020304" pitchFamily="18" charset="0"/>
                <a:cs typeface="Times New Roman" panose="02020603050405020304" pitchFamily="18" charset="0"/>
              </a:rPr>
              <a:t>?</a:t>
            </a:r>
          </a:p>
          <a:p>
            <a:r>
              <a:rPr lang="en-US" sz="1600" dirty="0">
                <a:solidFill>
                  <a:schemeClr val="bg1">
                    <a:lumMod val="50000"/>
                  </a:schemeClr>
                </a:solidFill>
                <a:latin typeface="Amsi Pro Normal" panose="020F0503040100060004" pitchFamily="34" charset="0"/>
                <a:cs typeface="Times New Roman" panose="02020603050405020304" pitchFamily="18" charset="0"/>
              </a:rPr>
              <a:t>Whole Life offers permanent death benefit protection with competitive pricing for clients with straightforward coverage needs.</a:t>
            </a:r>
          </a:p>
          <a:p>
            <a:br>
              <a:rPr lang="en-US" sz="1600" dirty="0"/>
            </a:br>
            <a:endParaRPr lang="en-US" sz="1600" dirty="0">
              <a:solidFill>
                <a:schemeClr val="bg1">
                  <a:lumMod val="50000"/>
                </a:schemeClr>
              </a:solidFill>
              <a:latin typeface="Amsi Pro Normal" panose="020F0503040100060004" pitchFamily="34" charset="0"/>
            </a:endParaRPr>
          </a:p>
        </p:txBody>
      </p:sp>
      <p:sp>
        <p:nvSpPr>
          <p:cNvPr id="13" name="TextBox 12">
            <a:extLst>
              <a:ext uri="{FF2B5EF4-FFF2-40B4-BE49-F238E27FC236}">
                <a16:creationId xmlns:a16="http://schemas.microsoft.com/office/drawing/2014/main" id="{FB2E31DA-F512-9A9F-68CA-ADA3CAEC0320}"/>
              </a:ext>
            </a:extLst>
          </p:cNvPr>
          <p:cNvSpPr txBox="1"/>
          <p:nvPr/>
        </p:nvSpPr>
        <p:spPr>
          <a:xfrm>
            <a:off x="8023953" y="5377429"/>
            <a:ext cx="3710847" cy="923330"/>
          </a:xfrm>
          <a:prstGeom prst="rect">
            <a:avLst/>
          </a:prstGeom>
          <a:noFill/>
        </p:spPr>
        <p:txBody>
          <a:bodyPr wrap="square">
            <a:spAutoFit/>
          </a:bodyPr>
          <a:lstStyle/>
          <a:p>
            <a:r>
              <a:rPr lang="en-US" sz="1800" dirty="0">
                <a:solidFill>
                  <a:schemeClr val="bg1"/>
                </a:solidFill>
                <a:latin typeface="Amsi Pro Normal" panose="020F0503040100060004" pitchFamily="34" charset="0"/>
              </a:rPr>
              <a:t>When the need is simply to cover the basics. </a:t>
            </a:r>
            <a:r>
              <a:rPr lang="en-US" sz="1800" b="1" dirty="0">
                <a:solidFill>
                  <a:schemeClr val="bg1"/>
                </a:solidFill>
                <a:latin typeface="Amsi Pro Normal" panose="020F0503040100060004" pitchFamily="34" charset="0"/>
              </a:rPr>
              <a:t>Think </a:t>
            </a:r>
            <a:r>
              <a:rPr lang="en-US" sz="1800" b="1" dirty="0" err="1">
                <a:solidFill>
                  <a:schemeClr val="bg1"/>
                </a:solidFill>
                <a:latin typeface="Amsi Pro Normal" panose="020F0503040100060004" pitchFamily="34" charset="0"/>
              </a:rPr>
              <a:t>Assurity</a:t>
            </a:r>
            <a:r>
              <a:rPr lang="en-US" sz="1800" b="1" dirty="0">
                <a:solidFill>
                  <a:schemeClr val="bg1"/>
                </a:solidFill>
                <a:latin typeface="Amsi Pro Normal" panose="020F0503040100060004" pitchFamily="34" charset="0"/>
              </a:rPr>
              <a:t>.</a:t>
            </a:r>
          </a:p>
          <a:p>
            <a:endParaRPr lang="en-US" sz="1800" b="1" dirty="0">
              <a:solidFill>
                <a:schemeClr val="bg1"/>
              </a:solidFill>
              <a:latin typeface="Amsi Pro Normal" panose="020F0503040100060004" pitchFamily="34" charset="0"/>
            </a:endParaRPr>
          </a:p>
        </p:txBody>
      </p:sp>
      <p:pic>
        <p:nvPicPr>
          <p:cNvPr id="3" name="Picture 2">
            <a:extLst>
              <a:ext uri="{FF2B5EF4-FFF2-40B4-BE49-F238E27FC236}">
                <a16:creationId xmlns:a16="http://schemas.microsoft.com/office/drawing/2014/main" id="{94F5F5B2-9C4F-558A-A813-2B9BABD70170}"/>
              </a:ext>
            </a:extLst>
          </p:cNvPr>
          <p:cNvPicPr>
            <a:picLocks noChangeAspect="1"/>
          </p:cNvPicPr>
          <p:nvPr/>
        </p:nvPicPr>
        <p:blipFill>
          <a:blip r:embed="rId3"/>
          <a:srcRect l="37885" t="21931" r="-907" b="-21931"/>
          <a:stretch>
            <a:fillRect/>
          </a:stretch>
        </p:blipFill>
        <p:spPr>
          <a:xfrm rot="242025">
            <a:off x="-1030100" y="233687"/>
            <a:ext cx="6869292" cy="6394811"/>
          </a:xfrm>
          <a:prstGeom prst="rect">
            <a:avLst/>
          </a:prstGeom>
        </p:spPr>
      </p:pic>
      <p:pic>
        <p:nvPicPr>
          <p:cNvPr id="5" name="Picture 4">
            <a:extLst>
              <a:ext uri="{FF2B5EF4-FFF2-40B4-BE49-F238E27FC236}">
                <a16:creationId xmlns:a16="http://schemas.microsoft.com/office/drawing/2014/main" id="{B842D48C-EF27-92E0-819A-0F99944CA4C0}"/>
              </a:ext>
            </a:extLst>
          </p:cNvPr>
          <p:cNvPicPr>
            <a:picLocks noChangeAspect="1"/>
          </p:cNvPicPr>
          <p:nvPr/>
        </p:nvPicPr>
        <p:blipFill>
          <a:blip r:embed="rId4"/>
          <a:stretch>
            <a:fillRect/>
          </a:stretch>
        </p:blipFill>
        <p:spPr>
          <a:xfrm>
            <a:off x="1920241" y="3643837"/>
            <a:ext cx="5119537" cy="5030759"/>
          </a:xfrm>
          <a:prstGeom prst="rect">
            <a:avLst/>
          </a:prstGeom>
        </p:spPr>
      </p:pic>
    </p:spTree>
    <p:extLst>
      <p:ext uri="{BB962C8B-B14F-4D97-AF65-F5344CB8AC3E}">
        <p14:creationId xmlns:p14="http://schemas.microsoft.com/office/powerpoint/2010/main" val="2740615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99">
          <a:extLst>
            <a:ext uri="{FF2B5EF4-FFF2-40B4-BE49-F238E27FC236}">
              <a16:creationId xmlns:a16="http://schemas.microsoft.com/office/drawing/2014/main" id="{52DE3607-59FD-6625-9D90-8AB0552796C2}"/>
            </a:ext>
          </a:extLst>
        </p:cNvPr>
        <p:cNvGrpSpPr/>
        <p:nvPr/>
      </p:nvGrpSpPr>
      <p:grpSpPr>
        <a:xfrm>
          <a:off x="0" y="0"/>
          <a:ext cx="0" cy="0"/>
          <a:chOff x="0" y="0"/>
          <a:chExt cx="0" cy="0"/>
        </a:xfrm>
      </p:grpSpPr>
      <p:sp>
        <p:nvSpPr>
          <p:cNvPr id="903" name="Google Shape;903;p1">
            <a:extLst>
              <a:ext uri="{FF2B5EF4-FFF2-40B4-BE49-F238E27FC236}">
                <a16:creationId xmlns:a16="http://schemas.microsoft.com/office/drawing/2014/main" id="{8FA31FC7-7F28-7A92-CAD4-3829FA6ACD3E}"/>
              </a:ext>
            </a:extLst>
          </p:cNvPr>
          <p:cNvSpPr txBox="1"/>
          <p:nvPr/>
        </p:nvSpPr>
        <p:spPr>
          <a:xfrm>
            <a:off x="635202" y="857003"/>
            <a:ext cx="10156723" cy="707846"/>
          </a:xfrm>
          <a:prstGeom prst="rect">
            <a:avLst/>
          </a:prstGeom>
          <a:noFill/>
          <a:ln>
            <a:noFill/>
          </a:ln>
        </p:spPr>
        <p:txBody>
          <a:bodyPr spcFirstLastPara="1" wrap="square" lIns="91425" tIns="45700" rIns="91425" bIns="45700" anchor="t" anchorCtr="0">
            <a:spAutoFit/>
          </a:bodyPr>
          <a:lstStyle/>
          <a:p>
            <a:r>
              <a:rPr lang="en-US" sz="4000" b="1" dirty="0">
                <a:solidFill>
                  <a:srgbClr val="A72B2A"/>
                </a:solidFill>
                <a:latin typeface="Amsi Pro Normal" panose="020F0503040100060004" pitchFamily="34" charset="0"/>
              </a:rPr>
              <a:t>Now you see them</a:t>
            </a:r>
          </a:p>
        </p:txBody>
      </p:sp>
      <p:sp>
        <p:nvSpPr>
          <p:cNvPr id="2" name="Google Shape;906;p1">
            <a:extLst>
              <a:ext uri="{FF2B5EF4-FFF2-40B4-BE49-F238E27FC236}">
                <a16:creationId xmlns:a16="http://schemas.microsoft.com/office/drawing/2014/main" id="{1037AF1D-6D96-9A35-595F-6665D2E7D908}"/>
              </a:ext>
            </a:extLst>
          </p:cNvPr>
          <p:cNvSpPr txBox="1"/>
          <p:nvPr/>
        </p:nvSpPr>
        <p:spPr>
          <a:xfrm>
            <a:off x="6332772" y="5789917"/>
            <a:ext cx="5122297" cy="461624"/>
          </a:xfrm>
          <a:prstGeom prst="rect">
            <a:avLst/>
          </a:prstGeom>
          <a:noFill/>
          <a:ln>
            <a:noFill/>
          </a:ln>
        </p:spPr>
        <p:txBody>
          <a:bodyPr spcFirstLastPara="1" wrap="square" lIns="91425" tIns="45700" rIns="91425" bIns="45700" anchor="t" anchorCtr="0">
            <a:spAutoFit/>
          </a:bodyPr>
          <a:lstStyle/>
          <a:p>
            <a:r>
              <a:rPr lang="en-US" sz="2400" dirty="0">
                <a:solidFill>
                  <a:schemeClr val="bg1">
                    <a:lumMod val="50000"/>
                  </a:schemeClr>
                </a:solidFill>
                <a:latin typeface="Amsi Pro Normal" panose="020F0503040100060004" pitchFamily="34" charset="0"/>
              </a:rPr>
              <a:t>See the Moment. </a:t>
            </a:r>
            <a:r>
              <a:rPr lang="en-US" sz="2400" b="1" dirty="0">
                <a:solidFill>
                  <a:srgbClr val="A72B2A"/>
                </a:solidFill>
                <a:latin typeface="Amsi Pro Normal" panose="020F0503040100060004" pitchFamily="34" charset="0"/>
              </a:rPr>
              <a:t>Think </a:t>
            </a:r>
            <a:r>
              <a:rPr lang="en-US" sz="2400" b="1" dirty="0" err="1">
                <a:solidFill>
                  <a:srgbClr val="A72B2A"/>
                </a:solidFill>
                <a:latin typeface="Amsi Pro Normal" panose="020F0503040100060004" pitchFamily="34" charset="0"/>
              </a:rPr>
              <a:t>Assurity</a:t>
            </a:r>
            <a:r>
              <a:rPr lang="en-US" sz="2400" b="1" dirty="0">
                <a:solidFill>
                  <a:srgbClr val="A72B2A"/>
                </a:solidFill>
                <a:latin typeface="Amsi Pro Normal" panose="020F0503040100060004" pitchFamily="34" charset="0"/>
              </a:rPr>
              <a:t>.</a:t>
            </a:r>
          </a:p>
        </p:txBody>
      </p:sp>
      <p:sp>
        <p:nvSpPr>
          <p:cNvPr id="3" name="Google Shape;1437;p9">
            <a:extLst>
              <a:ext uri="{FF2B5EF4-FFF2-40B4-BE49-F238E27FC236}">
                <a16:creationId xmlns:a16="http://schemas.microsoft.com/office/drawing/2014/main" id="{8F467D17-D3E3-343C-B303-1A490B57D16A}"/>
              </a:ext>
            </a:extLst>
          </p:cNvPr>
          <p:cNvSpPr/>
          <p:nvPr/>
        </p:nvSpPr>
        <p:spPr>
          <a:xfrm>
            <a:off x="-13747" y="6684449"/>
            <a:ext cx="12205747" cy="233048"/>
          </a:xfrm>
          <a:prstGeom prst="roundRect">
            <a:avLst>
              <a:gd name="adj" fmla="val 0"/>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pic>
        <p:nvPicPr>
          <p:cNvPr id="5" name="Picture 4">
            <a:extLst>
              <a:ext uri="{FF2B5EF4-FFF2-40B4-BE49-F238E27FC236}">
                <a16:creationId xmlns:a16="http://schemas.microsoft.com/office/drawing/2014/main" id="{AADB312B-260F-2FE2-D8CF-80CDDAD0756A}"/>
              </a:ext>
            </a:extLst>
          </p:cNvPr>
          <p:cNvPicPr>
            <a:picLocks noChangeAspect="1"/>
          </p:cNvPicPr>
          <p:nvPr/>
        </p:nvPicPr>
        <p:blipFill>
          <a:blip r:embed="rId3"/>
          <a:stretch>
            <a:fillRect/>
          </a:stretch>
        </p:blipFill>
        <p:spPr>
          <a:xfrm>
            <a:off x="353521" y="1312065"/>
            <a:ext cx="2986207" cy="4233870"/>
          </a:xfrm>
          <a:prstGeom prst="rect">
            <a:avLst/>
          </a:prstGeom>
        </p:spPr>
      </p:pic>
      <p:pic>
        <p:nvPicPr>
          <p:cNvPr id="7" name="Picture 6">
            <a:extLst>
              <a:ext uri="{FF2B5EF4-FFF2-40B4-BE49-F238E27FC236}">
                <a16:creationId xmlns:a16="http://schemas.microsoft.com/office/drawing/2014/main" id="{16D247C5-E0EC-E139-7DDB-367FDD983228}"/>
              </a:ext>
            </a:extLst>
          </p:cNvPr>
          <p:cNvPicPr>
            <a:picLocks noChangeAspect="1"/>
          </p:cNvPicPr>
          <p:nvPr/>
        </p:nvPicPr>
        <p:blipFill>
          <a:blip r:embed="rId4"/>
          <a:stretch>
            <a:fillRect/>
          </a:stretch>
        </p:blipFill>
        <p:spPr>
          <a:xfrm>
            <a:off x="2630890" y="1398391"/>
            <a:ext cx="2986207" cy="4172510"/>
          </a:xfrm>
          <a:prstGeom prst="rect">
            <a:avLst/>
          </a:prstGeom>
        </p:spPr>
      </p:pic>
      <p:pic>
        <p:nvPicPr>
          <p:cNvPr id="8" name="Picture 7">
            <a:extLst>
              <a:ext uri="{FF2B5EF4-FFF2-40B4-BE49-F238E27FC236}">
                <a16:creationId xmlns:a16="http://schemas.microsoft.com/office/drawing/2014/main" id="{0A5B02BB-7570-439E-6F21-B06E21A5D739}"/>
              </a:ext>
            </a:extLst>
          </p:cNvPr>
          <p:cNvPicPr>
            <a:picLocks noChangeAspect="1"/>
          </p:cNvPicPr>
          <p:nvPr/>
        </p:nvPicPr>
        <p:blipFill>
          <a:blip r:embed="rId5"/>
          <a:stretch>
            <a:fillRect/>
          </a:stretch>
        </p:blipFill>
        <p:spPr>
          <a:xfrm>
            <a:off x="4530190" y="1480205"/>
            <a:ext cx="2986207" cy="4254324"/>
          </a:xfrm>
          <a:prstGeom prst="rect">
            <a:avLst/>
          </a:prstGeom>
        </p:spPr>
      </p:pic>
      <p:pic>
        <p:nvPicPr>
          <p:cNvPr id="9" name="Picture 8">
            <a:extLst>
              <a:ext uri="{FF2B5EF4-FFF2-40B4-BE49-F238E27FC236}">
                <a16:creationId xmlns:a16="http://schemas.microsoft.com/office/drawing/2014/main" id="{68646E59-8E21-7742-7082-337E623C52E1}"/>
              </a:ext>
            </a:extLst>
          </p:cNvPr>
          <p:cNvPicPr>
            <a:picLocks noChangeAspect="1"/>
          </p:cNvPicPr>
          <p:nvPr/>
        </p:nvPicPr>
        <p:blipFill>
          <a:blip r:embed="rId6"/>
          <a:stretch>
            <a:fillRect/>
          </a:stretch>
        </p:blipFill>
        <p:spPr>
          <a:xfrm>
            <a:off x="6733790" y="1250704"/>
            <a:ext cx="2986207" cy="4295231"/>
          </a:xfrm>
          <a:prstGeom prst="rect">
            <a:avLst/>
          </a:prstGeom>
        </p:spPr>
      </p:pic>
      <p:pic>
        <p:nvPicPr>
          <p:cNvPr id="10" name="Picture 9">
            <a:extLst>
              <a:ext uri="{FF2B5EF4-FFF2-40B4-BE49-F238E27FC236}">
                <a16:creationId xmlns:a16="http://schemas.microsoft.com/office/drawing/2014/main" id="{E32BCEDE-D9A0-4797-4DF2-BCB397501CDA}"/>
              </a:ext>
            </a:extLst>
          </p:cNvPr>
          <p:cNvPicPr>
            <a:picLocks noChangeAspect="1"/>
          </p:cNvPicPr>
          <p:nvPr/>
        </p:nvPicPr>
        <p:blipFill>
          <a:blip r:embed="rId7"/>
          <a:stretch>
            <a:fillRect/>
          </a:stretch>
        </p:blipFill>
        <p:spPr>
          <a:xfrm>
            <a:off x="8895010" y="1643834"/>
            <a:ext cx="2986207" cy="3927067"/>
          </a:xfrm>
          <a:prstGeom prst="rect">
            <a:avLst/>
          </a:prstGeom>
        </p:spPr>
      </p:pic>
    </p:spTree>
    <p:extLst>
      <p:ext uri="{BB962C8B-B14F-4D97-AF65-F5344CB8AC3E}">
        <p14:creationId xmlns:p14="http://schemas.microsoft.com/office/powerpoint/2010/main" val="3479055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Google Shape;1184;p6">
            <a:extLst>
              <a:ext uri="{FF2B5EF4-FFF2-40B4-BE49-F238E27FC236}">
                <a16:creationId xmlns:a16="http://schemas.microsoft.com/office/drawing/2014/main" id="{C1315931-E422-8CEC-2AE3-11C240D9B104}"/>
              </a:ext>
            </a:extLst>
          </p:cNvPr>
          <p:cNvSpPr txBox="1"/>
          <p:nvPr/>
        </p:nvSpPr>
        <p:spPr>
          <a:xfrm>
            <a:off x="668861" y="1376563"/>
            <a:ext cx="8774339" cy="707846"/>
          </a:xfrm>
          <a:prstGeom prst="rect">
            <a:avLst/>
          </a:prstGeom>
          <a:noFill/>
          <a:ln>
            <a:noFill/>
          </a:ln>
        </p:spPr>
        <p:txBody>
          <a:bodyPr spcFirstLastPara="1" wrap="square" lIns="91425" tIns="45700" rIns="91425" bIns="45700" anchor="t" anchorCtr="0">
            <a:spAutoFit/>
          </a:bodyPr>
          <a:lstStyle/>
          <a:p>
            <a:r>
              <a:rPr lang="en-US" sz="4000" b="1" dirty="0">
                <a:solidFill>
                  <a:srgbClr val="A72B2A"/>
                </a:solidFill>
                <a:latin typeface="Amsi Pro Normal" panose="020F0503040100060004" pitchFamily="34" charset="0"/>
              </a:rPr>
              <a:t>When you see an </a:t>
            </a:r>
            <a:r>
              <a:rPr lang="en-US" sz="4000" b="1" dirty="0" err="1">
                <a:solidFill>
                  <a:srgbClr val="A72B2A"/>
                </a:solidFill>
                <a:latin typeface="Amsi Pro Normal" panose="020F0503040100060004" pitchFamily="34" charset="0"/>
              </a:rPr>
              <a:t>Assurity</a:t>
            </a:r>
            <a:r>
              <a:rPr lang="en-US" sz="4000" b="1" dirty="0">
                <a:solidFill>
                  <a:srgbClr val="A72B2A"/>
                </a:solidFill>
                <a:latin typeface="Amsi Pro Normal" panose="020F0503040100060004" pitchFamily="34" charset="0"/>
              </a:rPr>
              <a:t> Moment</a:t>
            </a:r>
          </a:p>
        </p:txBody>
      </p:sp>
      <p:sp>
        <p:nvSpPr>
          <p:cNvPr id="438" name="Google Shape;1396;p6">
            <a:extLst>
              <a:ext uri="{FF2B5EF4-FFF2-40B4-BE49-F238E27FC236}">
                <a16:creationId xmlns:a16="http://schemas.microsoft.com/office/drawing/2014/main" id="{29809260-66BB-0259-0C23-DEF632BA7E1E}"/>
              </a:ext>
            </a:extLst>
          </p:cNvPr>
          <p:cNvSpPr txBox="1"/>
          <p:nvPr/>
        </p:nvSpPr>
        <p:spPr>
          <a:xfrm>
            <a:off x="1201761" y="3198188"/>
            <a:ext cx="3383280" cy="461624"/>
          </a:xfrm>
          <a:prstGeom prst="rect">
            <a:avLst/>
          </a:prstGeom>
          <a:noFill/>
          <a:ln>
            <a:noFill/>
          </a:ln>
        </p:spPr>
        <p:txBody>
          <a:bodyPr spcFirstLastPara="1" wrap="square" lIns="91425" tIns="45700" rIns="91425" bIns="45700" anchor="t" anchorCtr="0">
            <a:spAutoFit/>
          </a:bodyPr>
          <a:lstStyle/>
          <a:p>
            <a:r>
              <a:rPr lang="en-US" sz="2400" b="1" dirty="0">
                <a:solidFill>
                  <a:srgbClr val="A72B2A"/>
                </a:solidFill>
                <a:latin typeface="Amsi Pro Normal" panose="020F0503040100060004" pitchFamily="34" charset="0"/>
              </a:rPr>
              <a:t>Recognize it</a:t>
            </a:r>
          </a:p>
        </p:txBody>
      </p:sp>
      <p:sp>
        <p:nvSpPr>
          <p:cNvPr id="439" name="Google Shape;1397;p6">
            <a:extLst>
              <a:ext uri="{FF2B5EF4-FFF2-40B4-BE49-F238E27FC236}">
                <a16:creationId xmlns:a16="http://schemas.microsoft.com/office/drawing/2014/main" id="{D28C7238-960F-FEEF-949A-8516419B2477}"/>
              </a:ext>
            </a:extLst>
          </p:cNvPr>
          <p:cNvSpPr txBox="1"/>
          <p:nvPr/>
        </p:nvSpPr>
        <p:spPr>
          <a:xfrm>
            <a:off x="4786209" y="3227615"/>
            <a:ext cx="2633922" cy="461624"/>
          </a:xfrm>
          <a:prstGeom prst="rect">
            <a:avLst/>
          </a:prstGeom>
          <a:noFill/>
          <a:ln>
            <a:noFill/>
          </a:ln>
        </p:spPr>
        <p:txBody>
          <a:bodyPr spcFirstLastPara="1" wrap="square" lIns="91425" tIns="45700" rIns="91425" bIns="45700" anchor="t" anchorCtr="0">
            <a:spAutoFit/>
          </a:bodyPr>
          <a:lstStyle/>
          <a:p>
            <a:r>
              <a:rPr lang="en-US" sz="2400" b="1" dirty="0">
                <a:solidFill>
                  <a:srgbClr val="A72B2A"/>
                </a:solidFill>
                <a:latin typeface="Amsi Pro Normal" panose="020F0503040100060004" pitchFamily="34" charset="0"/>
              </a:rPr>
              <a:t>Think </a:t>
            </a:r>
            <a:r>
              <a:rPr lang="en-US" sz="2400" b="1" dirty="0" err="1">
                <a:solidFill>
                  <a:srgbClr val="A72B2A"/>
                </a:solidFill>
                <a:latin typeface="Amsi Pro Normal" panose="020F0503040100060004" pitchFamily="34" charset="0"/>
              </a:rPr>
              <a:t>Assurity</a:t>
            </a:r>
            <a:endParaRPr lang="en-US" sz="2400" b="1" dirty="0">
              <a:solidFill>
                <a:srgbClr val="A72B2A"/>
              </a:solidFill>
              <a:latin typeface="Amsi Pro Normal" panose="020F0503040100060004" pitchFamily="34" charset="0"/>
            </a:endParaRPr>
          </a:p>
        </p:txBody>
      </p:sp>
      <p:sp>
        <p:nvSpPr>
          <p:cNvPr id="440" name="Google Shape;1398;p6">
            <a:extLst>
              <a:ext uri="{FF2B5EF4-FFF2-40B4-BE49-F238E27FC236}">
                <a16:creationId xmlns:a16="http://schemas.microsoft.com/office/drawing/2014/main" id="{F9D7BC01-4A0E-6D15-D871-9BAD066850CE}"/>
              </a:ext>
            </a:extLst>
          </p:cNvPr>
          <p:cNvSpPr txBox="1"/>
          <p:nvPr/>
        </p:nvSpPr>
        <p:spPr>
          <a:xfrm>
            <a:off x="8458748" y="3227615"/>
            <a:ext cx="3566160" cy="461624"/>
          </a:xfrm>
          <a:prstGeom prst="rect">
            <a:avLst/>
          </a:prstGeom>
          <a:noFill/>
          <a:ln>
            <a:noFill/>
          </a:ln>
        </p:spPr>
        <p:txBody>
          <a:bodyPr spcFirstLastPara="1" wrap="square" lIns="91425" tIns="45700" rIns="91425" bIns="45700" anchor="t" anchorCtr="0">
            <a:spAutoFit/>
          </a:bodyPr>
          <a:lstStyle/>
          <a:p>
            <a:r>
              <a:rPr lang="en-US" sz="2400" b="1" dirty="0">
                <a:solidFill>
                  <a:srgbClr val="A72B2A"/>
                </a:solidFill>
                <a:latin typeface="Amsi Pro Normal" panose="020F0503040100060004" pitchFamily="34" charset="0"/>
              </a:rPr>
              <a:t>Explore the fit</a:t>
            </a:r>
          </a:p>
        </p:txBody>
      </p:sp>
      <p:sp>
        <p:nvSpPr>
          <p:cNvPr id="443" name="TextBox 442">
            <a:extLst>
              <a:ext uri="{FF2B5EF4-FFF2-40B4-BE49-F238E27FC236}">
                <a16:creationId xmlns:a16="http://schemas.microsoft.com/office/drawing/2014/main" id="{EA9A0D14-CAF3-D549-4B5C-E62D4CDCFA2F}"/>
              </a:ext>
            </a:extLst>
          </p:cNvPr>
          <p:cNvSpPr txBox="1"/>
          <p:nvPr/>
        </p:nvSpPr>
        <p:spPr>
          <a:xfrm>
            <a:off x="1220250" y="3620622"/>
            <a:ext cx="3081528" cy="914400"/>
          </a:xfrm>
          <a:prstGeom prst="rect">
            <a:avLst/>
          </a:prstGeom>
          <a:noFill/>
        </p:spPr>
        <p:txBody>
          <a:bodyPr wrap="square">
            <a:spAutoFit/>
          </a:bodyPr>
          <a:lstStyle/>
          <a:p>
            <a:pPr marL="0" marR="0">
              <a:lnSpc>
                <a:spcPct val="100000"/>
              </a:lnSpc>
              <a:buNone/>
            </a:pPr>
            <a:r>
              <a:rPr lang="en-US"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rPr>
              <a:t>Listen for the client situation.</a:t>
            </a:r>
            <a:endParaRPr lang="en-US" sz="1100" dirty="0">
              <a:solidFill>
                <a:schemeClr val="bg1">
                  <a:lumMod val="50000"/>
                </a:schemeClr>
              </a:solidFill>
              <a:effectLst/>
              <a:latin typeface="Amsi Pro Normal" panose="020F0503040100060004" pitchFamily="34" charset="0"/>
              <a:ea typeface="Times New Roman" panose="02020603050405020304" pitchFamily="18" charset="0"/>
              <a:cs typeface="Times New Roman" panose="02020603050405020304" pitchFamily="18" charset="0"/>
            </a:endParaRPr>
          </a:p>
        </p:txBody>
      </p:sp>
      <p:sp>
        <p:nvSpPr>
          <p:cNvPr id="444" name="TextBox 443">
            <a:extLst>
              <a:ext uri="{FF2B5EF4-FFF2-40B4-BE49-F238E27FC236}">
                <a16:creationId xmlns:a16="http://schemas.microsoft.com/office/drawing/2014/main" id="{3AB63B2E-EAC1-0EFF-5C1E-657CDBE95730}"/>
              </a:ext>
            </a:extLst>
          </p:cNvPr>
          <p:cNvSpPr txBox="1"/>
          <p:nvPr/>
        </p:nvSpPr>
        <p:spPr>
          <a:xfrm>
            <a:off x="4740489" y="3620622"/>
            <a:ext cx="2679642" cy="523221"/>
          </a:xfrm>
          <a:prstGeom prst="rect">
            <a:avLst/>
          </a:prstGeom>
          <a:noFill/>
        </p:spPr>
        <p:txBody>
          <a:bodyPr wrap="square">
            <a:spAutoFit/>
          </a:bodyPr>
          <a:lstStyle/>
          <a:p>
            <a:r>
              <a:rPr lang="en-US" dirty="0">
                <a:solidFill>
                  <a:schemeClr val="bg1">
                    <a:lumMod val="50000"/>
                  </a:schemeClr>
                </a:solidFill>
                <a:latin typeface="Amsi Pro Normal" panose="020F0503040100060004" pitchFamily="34" charset="0"/>
                <a:cs typeface="Times New Roman" panose="02020603050405020304" pitchFamily="18" charset="0"/>
              </a:rPr>
              <a:t>Remember why Assurity may be a particularly good fit.</a:t>
            </a:r>
          </a:p>
        </p:txBody>
      </p:sp>
      <p:sp>
        <p:nvSpPr>
          <p:cNvPr id="445" name="TextBox 444">
            <a:extLst>
              <a:ext uri="{FF2B5EF4-FFF2-40B4-BE49-F238E27FC236}">
                <a16:creationId xmlns:a16="http://schemas.microsoft.com/office/drawing/2014/main" id="{B93BCCE7-B437-CF64-82A7-14C707F0C6C8}"/>
              </a:ext>
            </a:extLst>
          </p:cNvPr>
          <p:cNvSpPr txBox="1"/>
          <p:nvPr/>
        </p:nvSpPr>
        <p:spPr>
          <a:xfrm>
            <a:off x="8458748" y="3620622"/>
            <a:ext cx="3547872" cy="523221"/>
          </a:xfrm>
          <a:prstGeom prst="rect">
            <a:avLst/>
          </a:prstGeom>
          <a:noFill/>
        </p:spPr>
        <p:txBody>
          <a:bodyPr wrap="square">
            <a:spAutoFit/>
          </a:bodyPr>
          <a:lstStyle/>
          <a:p>
            <a:r>
              <a:rPr lang="en-US" dirty="0">
                <a:solidFill>
                  <a:schemeClr val="bg1">
                    <a:lumMod val="50000"/>
                  </a:schemeClr>
                </a:solidFill>
                <a:latin typeface="Amsi Pro Normal" panose="020F0503040100060004" pitchFamily="34" charset="0"/>
                <a:cs typeface="Times New Roman" panose="02020603050405020304" pitchFamily="18" charset="0"/>
              </a:rPr>
              <a:t>Use the tools and resources available to help move the opportunity forward.</a:t>
            </a:r>
          </a:p>
        </p:txBody>
      </p:sp>
      <p:sp>
        <p:nvSpPr>
          <p:cNvPr id="3" name="Google Shape;1437;p9">
            <a:extLst>
              <a:ext uri="{FF2B5EF4-FFF2-40B4-BE49-F238E27FC236}">
                <a16:creationId xmlns:a16="http://schemas.microsoft.com/office/drawing/2014/main" id="{EDDA2149-6787-5B9C-E71D-D3DB473975DF}"/>
              </a:ext>
            </a:extLst>
          </p:cNvPr>
          <p:cNvSpPr>
            <a:spLocks noGrp="1" noRot="1" noMove="1" noResize="1" noEditPoints="1" noAdjustHandles="1" noChangeArrowheads="1" noChangeShapeType="1"/>
          </p:cNvSpPr>
          <p:nvPr/>
        </p:nvSpPr>
        <p:spPr>
          <a:xfrm>
            <a:off x="-13747" y="6684449"/>
            <a:ext cx="12205747" cy="233048"/>
          </a:xfrm>
          <a:prstGeom prst="roundRect">
            <a:avLst>
              <a:gd name="adj" fmla="val 0"/>
            </a:avLst>
          </a:prstGeom>
          <a:solidFill>
            <a:srgbClr val="A72B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msi Pro Cond Light" panose="020B0A06020201010104" pitchFamily="34" charset="77"/>
              <a:ea typeface="Barlow Light"/>
              <a:cs typeface="Barlow Light"/>
              <a:sym typeface="Barlow Light"/>
            </a:endParaRPr>
          </a:p>
        </p:txBody>
      </p:sp>
      <p:sp>
        <p:nvSpPr>
          <p:cNvPr id="995" name="TextBox 442">
            <a:extLst>
              <a:ext uri="{FF2B5EF4-FFF2-40B4-BE49-F238E27FC236}">
                <a16:creationId xmlns:a16="http://schemas.microsoft.com/office/drawing/2014/main" id="{EA9A0D14-CAF3-D549-4B5C-E62D4CDCFA2F}"/>
              </a:ext>
            </a:extLst>
          </p:cNvPr>
          <p:cNvSpPr txBox="1"/>
          <p:nvPr/>
        </p:nvSpPr>
        <p:spPr>
          <a:xfrm>
            <a:off x="668861" y="5332212"/>
            <a:ext cx="10328223" cy="584775"/>
          </a:xfrm>
          <a:prstGeom prst="rect">
            <a:avLst/>
          </a:prstGeom>
          <a:noFill/>
        </p:spPr>
        <p:txBody>
          <a:bodyPr wrap="square">
            <a:spAutoFit/>
          </a:bodyPr>
          <a:lstStyle/>
          <a:p>
            <a:pPr marL="0" marR="0">
              <a:lnSpc>
                <a:spcPct val="100000"/>
              </a:lnSpc>
              <a:buNone/>
            </a:pPr>
            <a:r>
              <a:rPr lang="en-US" sz="3200" b="1" dirty="0">
                <a:solidFill>
                  <a:srgbClr val="A72B2A"/>
                </a:solidFill>
                <a:effectLst/>
                <a:latin typeface="Amsi Pro Normal" panose="020F0503040100060004" pitchFamily="34" charset="0"/>
                <a:ea typeface="Times New Roman" panose="02020603050405020304" pitchFamily="18" charset="0"/>
                <a:cs typeface="Times New Roman" panose="02020603050405020304" pitchFamily="18" charset="0"/>
              </a:rPr>
              <a:t>assurity.com/moments</a:t>
            </a:r>
            <a:endParaRPr lang="en-US" sz="2400" b="1" dirty="0">
              <a:solidFill>
                <a:srgbClr val="A72B2A"/>
              </a:solidFill>
              <a:effectLst/>
              <a:latin typeface="Amsi Pro Normal" panose="020F05030401000600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47F3BAC0-07F8-F67D-EDE7-49CDBDF53797}"/>
              </a:ext>
            </a:extLst>
          </p:cNvPr>
          <p:cNvSpPr txBox="1"/>
          <p:nvPr/>
        </p:nvSpPr>
        <p:spPr>
          <a:xfrm>
            <a:off x="668861" y="3460542"/>
            <a:ext cx="1584358" cy="756426"/>
          </a:xfrm>
          <a:prstGeom prst="rect">
            <a:avLst/>
          </a:prstGeom>
          <a:noFill/>
        </p:spPr>
        <p:txBody>
          <a:bodyPr wrap="square">
            <a:spAutoFit/>
          </a:bodyPr>
          <a:lstStyle/>
          <a:p>
            <a:pPr>
              <a:lnSpc>
                <a:spcPts val="4400"/>
              </a:lnSpc>
            </a:pPr>
            <a:r>
              <a:rPr lang="en-US" sz="7200" b="1" dirty="0">
                <a:solidFill>
                  <a:srgbClr val="A72B2A"/>
                </a:solidFill>
                <a:latin typeface="Amsi Pro Normal" panose="020F0503040100060004" pitchFamily="34" charset="0"/>
              </a:rPr>
              <a:t>1</a:t>
            </a:r>
          </a:p>
        </p:txBody>
      </p:sp>
      <p:sp>
        <p:nvSpPr>
          <p:cNvPr id="4" name="TextBox 3">
            <a:extLst>
              <a:ext uri="{FF2B5EF4-FFF2-40B4-BE49-F238E27FC236}">
                <a16:creationId xmlns:a16="http://schemas.microsoft.com/office/drawing/2014/main" id="{37FA8A02-1CD5-5CA6-B1DF-E9679E379165}"/>
              </a:ext>
            </a:extLst>
          </p:cNvPr>
          <p:cNvSpPr txBox="1"/>
          <p:nvPr/>
        </p:nvSpPr>
        <p:spPr>
          <a:xfrm>
            <a:off x="4100661" y="3461787"/>
            <a:ext cx="1584358" cy="756426"/>
          </a:xfrm>
          <a:prstGeom prst="rect">
            <a:avLst/>
          </a:prstGeom>
          <a:noFill/>
        </p:spPr>
        <p:txBody>
          <a:bodyPr wrap="square">
            <a:spAutoFit/>
          </a:bodyPr>
          <a:lstStyle/>
          <a:p>
            <a:pPr>
              <a:lnSpc>
                <a:spcPts val="4400"/>
              </a:lnSpc>
            </a:pPr>
            <a:r>
              <a:rPr lang="en-US" sz="7200" b="1" dirty="0">
                <a:solidFill>
                  <a:srgbClr val="A72B2A"/>
                </a:solidFill>
                <a:latin typeface="Amsi Pro Normal" panose="020F0503040100060004" pitchFamily="34" charset="0"/>
              </a:rPr>
              <a:t>2</a:t>
            </a:r>
          </a:p>
        </p:txBody>
      </p:sp>
      <p:sp>
        <p:nvSpPr>
          <p:cNvPr id="5" name="TextBox 4">
            <a:extLst>
              <a:ext uri="{FF2B5EF4-FFF2-40B4-BE49-F238E27FC236}">
                <a16:creationId xmlns:a16="http://schemas.microsoft.com/office/drawing/2014/main" id="{34A6B36E-D77D-7AD4-B59A-B346FE042A61}"/>
              </a:ext>
            </a:extLst>
          </p:cNvPr>
          <p:cNvSpPr txBox="1"/>
          <p:nvPr/>
        </p:nvSpPr>
        <p:spPr>
          <a:xfrm>
            <a:off x="7858842" y="3492041"/>
            <a:ext cx="1584358" cy="756426"/>
          </a:xfrm>
          <a:prstGeom prst="rect">
            <a:avLst/>
          </a:prstGeom>
          <a:noFill/>
        </p:spPr>
        <p:txBody>
          <a:bodyPr wrap="square">
            <a:spAutoFit/>
          </a:bodyPr>
          <a:lstStyle/>
          <a:p>
            <a:pPr>
              <a:lnSpc>
                <a:spcPts val="4400"/>
              </a:lnSpc>
            </a:pPr>
            <a:r>
              <a:rPr lang="en-US" sz="7200" b="1" dirty="0">
                <a:solidFill>
                  <a:srgbClr val="A72B2A"/>
                </a:solidFill>
                <a:latin typeface="Amsi Pro Normal" panose="020F0503040100060004" pitchFamily="34" charset="0"/>
              </a:rPr>
              <a:t>3</a:t>
            </a:r>
          </a:p>
        </p:txBody>
      </p:sp>
    </p:spTree>
    <p:extLst>
      <p:ext uri="{BB962C8B-B14F-4D97-AF65-F5344CB8AC3E}">
        <p14:creationId xmlns:p14="http://schemas.microsoft.com/office/powerpoint/2010/main" val="220065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8F412-3A58-EEB3-338F-B5391724F63E}"/>
              </a:ext>
            </a:extLst>
          </p:cNvPr>
          <p:cNvSpPr txBox="1"/>
          <p:nvPr/>
        </p:nvSpPr>
        <p:spPr>
          <a:xfrm>
            <a:off x="598572" y="4078725"/>
            <a:ext cx="10994856" cy="2385268"/>
          </a:xfrm>
          <a:prstGeom prst="rect">
            <a:avLst/>
          </a:prstGeom>
          <a:noFill/>
        </p:spPr>
        <p:txBody>
          <a:bodyPr wrap="square">
            <a:spAutoFit/>
          </a:bodyPr>
          <a:lstStyle/>
          <a:p>
            <a:pPr>
              <a:spcBef>
                <a:spcPts val="200"/>
              </a:spcBef>
              <a:spcAft>
                <a:spcPts val="600"/>
              </a:spcAft>
              <a:buClr>
                <a:schemeClr val="bg1">
                  <a:lumMod val="50000"/>
                </a:schemeClr>
              </a:buClr>
              <a:buSzPct val="100000"/>
            </a:pPr>
            <a:r>
              <a:rPr lang="en-US" sz="1000" dirty="0">
                <a:solidFill>
                  <a:schemeClr val="bg1">
                    <a:lumMod val="50000"/>
                  </a:schemeClr>
                </a:solidFill>
                <a:latin typeface="Amsi Pro Cond Light" panose="020B0A06020201010104" pitchFamily="34" charset="77"/>
              </a:rPr>
              <a:t>1. LIMRA and Life Happens, 2026 Insurance Barometer Study, pp. 11 and 36. The 2025 policy figure is a preliminary estimate.</a:t>
            </a:r>
            <a:br>
              <a:rPr lang="en-US" sz="1000" dirty="0">
                <a:solidFill>
                  <a:schemeClr val="bg1">
                    <a:lumMod val="50000"/>
                  </a:schemeClr>
                </a:solidFill>
                <a:latin typeface="Amsi Pro Cond Light" panose="020B0A06020201010104" pitchFamily="34" charset="77"/>
              </a:rPr>
            </a:br>
            <a:r>
              <a:rPr lang="en-US" sz="1000" dirty="0">
                <a:solidFill>
                  <a:schemeClr val="bg1">
                    <a:lumMod val="50000"/>
                  </a:schemeClr>
                </a:solidFill>
                <a:latin typeface="Amsi Pro Cond Light" panose="020B0A06020201010104" pitchFamily="34" charset="77"/>
              </a:rPr>
              <a:t>2. LIMRA, “How to Convert Intent to Action: Closing the Life Insurance Coverage Gap,” April 2025.</a:t>
            </a:r>
            <a:br>
              <a:rPr lang="en-US" sz="1000" dirty="0">
                <a:solidFill>
                  <a:schemeClr val="bg1">
                    <a:lumMod val="50000"/>
                  </a:schemeClr>
                </a:solidFill>
                <a:latin typeface="Amsi Pro Cond Light" panose="020B0A06020201010104" pitchFamily="34" charset="77"/>
              </a:rPr>
            </a:br>
            <a:r>
              <a:rPr lang="en-US" sz="1000" dirty="0">
                <a:solidFill>
                  <a:schemeClr val="bg1">
                    <a:lumMod val="50000"/>
                  </a:schemeClr>
                </a:solidFill>
                <a:latin typeface="Amsi Pro Cond Light" panose="020B0A06020201010104" pitchFamily="34" charset="77"/>
              </a:rPr>
              <a:t>3. Optional Return of Premium benefit provided under the Endowment Benefit Rider (ROP Rider in some states). Only available on 20- and 30-year term policies. Premiums paid for any other optional riders are not returned. Endowment Benefit Rider (ROP) returns a </a:t>
            </a:r>
            <a:br>
              <a:rPr lang="en-US" sz="1000" dirty="0">
                <a:solidFill>
                  <a:schemeClr val="bg1">
                    <a:lumMod val="50000"/>
                  </a:schemeClr>
                </a:solidFill>
                <a:latin typeface="Amsi Pro Cond Light" panose="020B0A06020201010104" pitchFamily="34" charset="77"/>
              </a:rPr>
            </a:br>
            <a:r>
              <a:rPr lang="en-US" sz="1000" dirty="0">
                <a:solidFill>
                  <a:schemeClr val="bg1">
                    <a:lumMod val="50000"/>
                  </a:schemeClr>
                </a:solidFill>
                <a:latin typeface="Amsi Pro Cond Light" panose="020B0A06020201010104" pitchFamily="34" charset="77"/>
              </a:rPr>
              <a:t>   percentage of premiums paid for the term life base policy and premiums paid for the Endowment Benefit Rider (ROP), less any benefits paid.</a:t>
            </a:r>
          </a:p>
          <a:p>
            <a:pPr>
              <a:spcBef>
                <a:spcPts val="200"/>
              </a:spcBef>
              <a:spcAft>
                <a:spcPts val="600"/>
              </a:spcAft>
            </a:pPr>
            <a:r>
              <a:rPr lang="en-US" sz="1000" dirty="0">
                <a:solidFill>
                  <a:schemeClr val="bg1">
                    <a:lumMod val="50000"/>
                  </a:schemeClr>
                </a:solidFill>
                <a:latin typeface="Amsi Pro Cond Light" panose="020B0A06020201010104" pitchFamily="34" charset="77"/>
              </a:rPr>
              <a:t>Circular 230 Disclosure: Any U.S. tax information contained in this communication is not intended or written to be used, and cannot be used, for the purpose of (</a:t>
            </a:r>
            <a:r>
              <a:rPr lang="en-US" sz="1000" dirty="0" err="1">
                <a:solidFill>
                  <a:schemeClr val="bg1">
                    <a:lumMod val="50000"/>
                  </a:schemeClr>
                </a:solidFill>
                <a:latin typeface="Amsi Pro Cond Light" panose="020B0A06020201010104" pitchFamily="34" charset="77"/>
              </a:rPr>
              <a:t>i</a:t>
            </a:r>
            <a:r>
              <a:rPr lang="en-US" sz="1000" dirty="0">
                <a:solidFill>
                  <a:schemeClr val="bg1">
                    <a:lumMod val="50000"/>
                  </a:schemeClr>
                </a:solidFill>
                <a:latin typeface="Amsi Pro Cond Light" panose="020B0A06020201010104" pitchFamily="34" charset="77"/>
              </a:rPr>
              <a:t>) avoiding penalties under the Internal Revenue Code, or (ii) promoting, marketing or recommending to another party any matters addressed herein.</a:t>
            </a:r>
          </a:p>
          <a:p>
            <a:pPr>
              <a:spcBef>
                <a:spcPts val="200"/>
              </a:spcBef>
              <a:spcAft>
                <a:spcPts val="600"/>
              </a:spcAft>
            </a:pPr>
            <a:r>
              <a:rPr lang="en-US" sz="1000" dirty="0">
                <a:solidFill>
                  <a:schemeClr val="bg1">
                    <a:lumMod val="50000"/>
                  </a:schemeClr>
                </a:solidFill>
                <a:latin typeface="Amsi Pro Cond Light" panose="020B0A06020201010104" pitchFamily="34" charset="77"/>
              </a:rPr>
              <a:t>FOR PRODUCER USE ONLY. NOT FOR USE WITH THE GENERAL PUBLIC. NOT AVAILABLE IN NEW YORK.</a:t>
            </a:r>
            <a:br>
              <a:rPr lang="en-US" sz="1000" dirty="0">
                <a:solidFill>
                  <a:schemeClr val="bg1">
                    <a:lumMod val="50000"/>
                  </a:schemeClr>
                </a:solidFill>
                <a:latin typeface="Amsi Pro Cond Light" panose="020B0A06020201010104" pitchFamily="34" charset="77"/>
              </a:rPr>
            </a:br>
            <a:r>
              <a:rPr lang="en-US" sz="1000" dirty="0">
                <a:solidFill>
                  <a:schemeClr val="bg1">
                    <a:lumMod val="50000"/>
                  </a:schemeClr>
                </a:solidFill>
                <a:latin typeface="Amsi Pro Cond Light" panose="020B0A06020201010104" pitchFamily="34" charset="77"/>
              </a:rPr>
              <a:t>Policy Form Nos. I L1702, I L1802, I L2418 and I L1921 and Rider Form Nos. R I1705, R I0762, R I0825-T, R I1922, R I1922 T and R I2422 are underwritten by </a:t>
            </a: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Life Insurance Company, Lincoln, Nebraska. </a:t>
            </a:r>
          </a:p>
          <a:p>
            <a:pPr>
              <a:spcBef>
                <a:spcPts val="200"/>
              </a:spcBef>
              <a:spcAft>
                <a:spcPts val="600"/>
              </a:spcAft>
            </a:pP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is a marketing name for the mutual holding company </a:t>
            </a: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Group, Inc. and its subsidiaries. Those subsidiaries include but are not limited to: </a:t>
            </a: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Life Insurance Company and </a:t>
            </a: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Life Insurance Company of New York. Insurance products and services are offered by </a:t>
            </a: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Life Insurance Company in all states except New York. In New York, insurance products and services are offered by </a:t>
            </a:r>
            <a:r>
              <a:rPr lang="en-US" sz="1000" dirty="0" err="1">
                <a:solidFill>
                  <a:schemeClr val="bg1">
                    <a:lumMod val="50000"/>
                  </a:schemeClr>
                </a:solidFill>
                <a:latin typeface="Amsi Pro Cond Light" panose="020B0A06020201010104" pitchFamily="34" charset="77"/>
              </a:rPr>
              <a:t>Assurity</a:t>
            </a:r>
            <a:r>
              <a:rPr lang="en-US" sz="1000" dirty="0">
                <a:solidFill>
                  <a:schemeClr val="bg1">
                    <a:lumMod val="50000"/>
                  </a:schemeClr>
                </a:solidFill>
                <a:latin typeface="Amsi Pro Cond Light" panose="020B0A06020201010104" pitchFamily="34" charset="77"/>
              </a:rPr>
              <a:t> Life Insurance Company of New York, Albany, NY. Product availability, features and rates may vary by state.</a:t>
            </a:r>
            <a:endParaRPr lang="en-US" sz="800" dirty="0">
              <a:solidFill>
                <a:schemeClr val="bg1">
                  <a:lumMod val="50000"/>
                </a:schemeClr>
              </a:solidFill>
              <a:latin typeface="Amsi Pro Cond Light" panose="020B0A06020201010104" pitchFamily="34" charset="77"/>
            </a:endParaRPr>
          </a:p>
          <a:p>
            <a:r>
              <a:rPr lang="en-US" sz="1000" dirty="0">
                <a:solidFill>
                  <a:schemeClr val="bg1">
                    <a:lumMod val="50000"/>
                  </a:schemeClr>
                </a:solidFill>
                <a:latin typeface="Amsi Pro Cond Light" panose="020B0A06020201010104" pitchFamily="34" charset="77"/>
              </a:rPr>
              <a:t>15-358-011101-26</a:t>
            </a:r>
          </a:p>
          <a:p>
            <a:pPr>
              <a:spcAft>
                <a:spcPts val="600"/>
              </a:spcAft>
            </a:pPr>
            <a:endParaRPr lang="en-US" sz="1000" dirty="0">
              <a:solidFill>
                <a:schemeClr val="bg1">
                  <a:lumMod val="50000"/>
                </a:schemeClr>
              </a:solidFill>
              <a:latin typeface="Amsi Pro Cond Light" panose="020B0A06020201010104" pitchFamily="34" charset="77"/>
            </a:endParaRPr>
          </a:p>
        </p:txBody>
      </p:sp>
    </p:spTree>
    <p:extLst>
      <p:ext uri="{BB962C8B-B14F-4D97-AF65-F5344CB8AC3E}">
        <p14:creationId xmlns:p14="http://schemas.microsoft.com/office/powerpoint/2010/main" val="3069443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3986</TotalTime>
  <Words>2964</Words>
  <Application>Microsoft Macintosh PowerPoint</Application>
  <PresentationFormat>Widescreen</PresentationFormat>
  <Paragraphs>212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Amsi Pro Normal</vt:lpstr>
      <vt:lpstr>Arial</vt:lpstr>
      <vt:lpstr>Amsi Pro Cond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CIMAHI TECHNOPARK</dc:creator>
  <cp:lastModifiedBy>Tom Duong</cp:lastModifiedBy>
  <cp:revision>125</cp:revision>
  <dcterms:created xsi:type="dcterms:W3CDTF">2024-02-16T08:30:03Z</dcterms:created>
  <dcterms:modified xsi:type="dcterms:W3CDTF">2026-10-09T14:36:38Z</dcterms:modified>
</cp:coreProperties>
</file>