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5" r:id="rId5"/>
  </p:sldMasterIdLst>
  <p:notesMasterIdLst>
    <p:notesMasterId r:id="rId27"/>
  </p:notesMasterIdLst>
  <p:handoutMasterIdLst>
    <p:handoutMasterId r:id="rId28"/>
  </p:handoutMasterIdLst>
  <p:sldIdLst>
    <p:sldId id="689" r:id="rId6"/>
    <p:sldId id="647" r:id="rId7"/>
    <p:sldId id="664" r:id="rId8"/>
    <p:sldId id="691" r:id="rId9"/>
    <p:sldId id="666" r:id="rId10"/>
    <p:sldId id="692" r:id="rId11"/>
    <p:sldId id="693" r:id="rId12"/>
    <p:sldId id="696" r:id="rId13"/>
    <p:sldId id="694" r:id="rId14"/>
    <p:sldId id="697" r:id="rId15"/>
    <p:sldId id="709" r:id="rId16"/>
    <p:sldId id="698" r:id="rId17"/>
    <p:sldId id="708" r:id="rId18"/>
    <p:sldId id="702" r:id="rId19"/>
    <p:sldId id="703" r:id="rId20"/>
    <p:sldId id="704" r:id="rId21"/>
    <p:sldId id="705" r:id="rId22"/>
    <p:sldId id="706" r:id="rId23"/>
    <p:sldId id="707" r:id="rId24"/>
    <p:sldId id="591" r:id="rId25"/>
    <p:sldId id="26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come Protection" id="{E56E41AF-E3FE-6E4A-A0F6-7BE24B0118A3}">
          <p14:sldIdLst>
            <p14:sldId id="689"/>
            <p14:sldId id="647"/>
            <p14:sldId id="664"/>
            <p14:sldId id="691"/>
            <p14:sldId id="666"/>
            <p14:sldId id="692"/>
            <p14:sldId id="693"/>
            <p14:sldId id="696"/>
            <p14:sldId id="694"/>
            <p14:sldId id="697"/>
            <p14:sldId id="709"/>
            <p14:sldId id="698"/>
            <p14:sldId id="708"/>
            <p14:sldId id="702"/>
            <p14:sldId id="703"/>
            <p14:sldId id="704"/>
            <p14:sldId id="705"/>
            <p14:sldId id="706"/>
            <p14:sldId id="707"/>
            <p14:sldId id="591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C4A732-7AA4-53F9-C16E-1AD47D4B006A}" name="Matt Balascak" initials="MB" userId="Matt Balascak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B2A"/>
    <a:srgbClr val="000000"/>
    <a:srgbClr val="225764"/>
    <a:srgbClr val="003D4C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18" autoAdjust="0"/>
    <p:restoredTop sz="65404" autoAdjust="0"/>
  </p:normalViewPr>
  <p:slideViewPr>
    <p:cSldViewPr snapToGrid="0">
      <p:cViewPr varScale="1">
        <p:scale>
          <a:sx n="86" d="100"/>
          <a:sy n="86" d="100"/>
        </p:scale>
        <p:origin x="344" y="200"/>
      </p:cViewPr>
      <p:guideLst>
        <p:guide orient="horz" pos="213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4" d="100"/>
        <a:sy n="114" d="100"/>
      </p:scale>
      <p:origin x="0" y="0"/>
    </p:cViewPr>
  </p:notesTextViewPr>
  <p:notesViewPr>
    <p:cSldViewPr snapToGrid="0">
      <p:cViewPr>
        <p:scale>
          <a:sx n="93" d="100"/>
          <a:sy n="93" d="100"/>
        </p:scale>
        <p:origin x="6272" y="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C29F718-D485-CCF3-550C-3077AA5910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4723E6-80D8-EDBB-BCEB-C55D62E82E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A2257-C15E-4044-B7B1-1BF9283DD05A}" type="datetimeFigureOut">
              <a:rPr lang="en-US" smtClean="0">
                <a:latin typeface="Amsi Pro Normal" panose="020F0503040100060004" pitchFamily="34" charset="0"/>
              </a:rPr>
              <a:t>9/8/26</a:t>
            </a:fld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3CB05-AC67-B37B-01D3-78F3682417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1BC40-0AD5-C0E3-A17B-94F569EC3C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7C76C-5A69-449C-9083-E64A455343A6}" type="slidenum">
              <a:rPr lang="en-US" smtClean="0">
                <a:latin typeface="Amsi Pro Normal" panose="020F0503040100060004" pitchFamily="34" charset="0"/>
              </a:rPr>
              <a:t>‹#›</a:t>
            </a:fld>
            <a:endParaRPr lang="en-US" dirty="0"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904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msi Pro Normal" panose="020F0503040100060004" pitchFamily="34" charset="0"/>
              </a:defRPr>
            </a:lvl1pPr>
          </a:lstStyle>
          <a:p>
            <a:fld id="{BDC9314F-2A64-4108-8DD7-51C487D7B46E}" type="datetimeFigureOut">
              <a:rPr lang="en-US" smtClean="0"/>
              <a:pPr/>
              <a:t>9/8/26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msi Pro Normal" panose="020F0503040100060004" pitchFamily="34" charset="0"/>
              </a:defRPr>
            </a:lvl1pPr>
          </a:lstStyle>
          <a:p>
            <a:fld id="{F6354C11-D369-4687-98D2-D6B0C56A95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39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msi Pro Normal" panose="020F0503040100060004" pitchFamily="34" charset="0"/>
        <a:ea typeface="+mn-ea"/>
        <a:cs typeface="+mn-cs"/>
      </a:defRPr>
    </a:lvl1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• ACA enrollment remains the primary business driver for many agencies serving the under-65 health market</a:t>
            </a:r>
            <a:br>
              <a:rPr lang="en-US" dirty="0"/>
            </a:br>
            <a:r>
              <a:rPr lang="en-US" dirty="0"/>
              <a:t>• Each enrollment conversation creates an opportunity to address broader client needs beyond basic medical coverage</a:t>
            </a:r>
            <a:br>
              <a:rPr lang="en-US" dirty="0"/>
            </a:br>
            <a:r>
              <a:rPr lang="en-US" dirty="0"/>
              <a:t>• Expanding the enrollment conversation allows agencies to deliver more value while strengthening revenue per relationship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25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6BA37-2B05-46E0-4457-47C8C2A4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9CCC20-9CAC-D9C9-F040-9A9013EF7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4C8638-1939-1842-AE18-58D42D7FC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• ACA market dynamics are shifting, changing both client needs and the economics of enrollment</a:t>
            </a:r>
            <a:br>
              <a:rPr lang="en-US" dirty="0"/>
            </a:br>
            <a:r>
              <a:rPr lang="en-US" dirty="0"/>
              <a:t>• Agencies are seeing pressure on revenue per enrollment while managing the same high-volume OEP workflows</a:t>
            </a:r>
            <a:br>
              <a:rPr lang="en-US" dirty="0"/>
            </a:br>
            <a:r>
              <a:rPr lang="en-US" dirty="0"/>
              <a:t>• Growth is increasingly coming from expanding value within existing client conversations, not just adding volume</a:t>
            </a:r>
            <a:br>
              <a:rPr lang="en-US" dirty="0"/>
            </a:br>
            <a:r>
              <a:rPr lang="en-US" dirty="0"/>
              <a:t>• Preparing differently ahead of OEP is becoming more important to capture that opportunity at scale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30607-0CD3-EDB5-F2D4-20F0DA9FF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14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34B87-FD47-BD46-5DD3-F48512140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AA9ABD-4580-174E-3F0D-0340BA6E2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04F2EE-4F02-E9B3-45E6-149762F08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• Eligibility rule changes are beginning to impact key ACA segments, particularly multicultural and foreign resident communities</a:t>
            </a:r>
            <a:br>
              <a:rPr lang="en-US" dirty="0"/>
            </a:br>
            <a:r>
              <a:rPr lang="en-US" dirty="0"/>
              <a:t>• Some individuals who previously qualified are facing increased documentation requirements or losing eligibility altogether</a:t>
            </a:r>
            <a:br>
              <a:rPr lang="en-US" dirty="0"/>
            </a:br>
            <a:r>
              <a:rPr lang="en-US" dirty="0"/>
              <a:t>• In some markets, previously reliable enrollment segments are becoming less predictable due to increased verification requirements and policy enforcement</a:t>
            </a:r>
            <a:br>
              <a:rPr lang="en-US" dirty="0"/>
            </a:br>
            <a:r>
              <a:rPr lang="en-US" dirty="0"/>
              <a:t>• Clients who remain eligible are often facing higher deductibles and greater cost-sharing responsibility</a:t>
            </a:r>
            <a:br>
              <a:rPr lang="en-US" dirty="0"/>
            </a:br>
            <a:r>
              <a:rPr lang="en-US" dirty="0"/>
              <a:t>• Coverage conversations are becoming more fragmented, with multiple products needed to address financial gaps</a:t>
            </a:r>
            <a:br>
              <a:rPr lang="en-US" dirty="0"/>
            </a:br>
            <a:r>
              <a:rPr lang="en-US" dirty="0"/>
              <a:t>• These shifts are already showing up in enrollment conversations across many markets</a:t>
            </a: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58E2F-21C4-29AA-6C00-5A2A561BB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791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BD714-C463-46E0-8E13-9AE1613EE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FF0FA9-7DD7-0D81-F7C6-C506A6BD3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28604E-C4CF-B4A0-FA0E-16DE7438B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Declining ACA commissions are reducing revenue per enrollment across many agencies</a:t>
            </a:r>
            <a:br>
              <a:rPr lang="en-US" dirty="0"/>
            </a:br>
            <a:r>
              <a:rPr lang="en-US" dirty="0"/>
              <a:t>• Many agencies are experiencing frustration with declining commissions while carriers continue to report strong financial performance, creating tension in the market</a:t>
            </a:r>
            <a:br>
              <a:rPr lang="en-US" dirty="0"/>
            </a:br>
            <a:r>
              <a:rPr lang="en-US" dirty="0"/>
              <a:t>• Reduced enrollment volume in key segments, including multicultural and foreign resident populations, is compounding that impact</a:t>
            </a:r>
            <a:br>
              <a:rPr lang="en-US" dirty="0"/>
            </a:br>
            <a:r>
              <a:rPr lang="en-US" dirty="0"/>
              <a:t>• Agencies are often doing the same amount of work per enrollment but generating less revenue from each client</a:t>
            </a:r>
            <a:br>
              <a:rPr lang="en-US" dirty="0"/>
            </a:br>
            <a:r>
              <a:rPr lang="en-US" dirty="0"/>
              <a:t>• Agencies are being asked to maintain or grow revenue without changing high-volume OEP workflows</a:t>
            </a:r>
            <a:br>
              <a:rPr lang="en-US" dirty="0"/>
            </a:br>
            <a:r>
              <a:rPr lang="en-US" dirty="0"/>
              <a:t>• Enrollment conversations are becoming more complex as clients ask about affordability, deductibles, and financial exposure</a:t>
            </a:r>
            <a:br>
              <a:rPr lang="en-US" dirty="0"/>
            </a:br>
            <a:r>
              <a:rPr lang="en-US" dirty="0"/>
              <a:t>• Producers are balancing speed and throughput with more detailed client questions during a fixed OEP window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29393-7D38-8562-C40B-0591AB5C8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23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250C4-AE34-F497-35F6-80F8CB0B7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3D7A0-BCEF-483A-9A6F-37FD977DB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EBB420-BDB0-6CED-0FD5-581DF4E9C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A typical ACA enrollment generates approximately $18 per month in producer revenue</a:t>
            </a:r>
            <a:br>
              <a:rPr lang="en-US" dirty="0"/>
            </a:br>
            <a:r>
              <a:rPr lang="en-US" dirty="0"/>
              <a:t>• That equates to roughly $216 annually per client</a:t>
            </a:r>
            <a:br>
              <a:rPr lang="en-US" dirty="0"/>
            </a:br>
            <a:r>
              <a:rPr lang="en-US" dirty="0"/>
              <a:t>• This level of revenue often feels misaligned with the amount of work required to acquire and service each client</a:t>
            </a:r>
            <a:br>
              <a:rPr lang="en-US" dirty="0"/>
            </a:br>
            <a:r>
              <a:rPr lang="en-US" dirty="0"/>
              <a:t>• For many agencies, this level of revenue must support the entire client relationship, creating pressure on overall profitability</a:t>
            </a:r>
            <a:br>
              <a:rPr lang="en-US" dirty="0"/>
            </a:br>
            <a:r>
              <a:rPr lang="en-US" dirty="0"/>
              <a:t>• In high-volume agencies, profitability depends on processing a large number of enrollments efficiently</a:t>
            </a:r>
            <a:br>
              <a:rPr lang="en-US" dirty="0"/>
            </a:br>
            <a:r>
              <a:rPr lang="en-US" dirty="0"/>
              <a:t>• Increasing revenue through volume alone is constrained by:</a:t>
            </a:r>
            <a:br>
              <a:rPr lang="en-US" dirty="0"/>
            </a:br>
            <a:r>
              <a:rPr lang="en-US" dirty="0"/>
              <a:t>  • limited OEP timeframe</a:t>
            </a:r>
            <a:br>
              <a:rPr lang="en-US" dirty="0"/>
            </a:br>
            <a:r>
              <a:rPr lang="en-US" dirty="0"/>
              <a:t>  • staffing capacity</a:t>
            </a:r>
            <a:br>
              <a:rPr lang="en-US" dirty="0"/>
            </a:br>
            <a:r>
              <a:rPr lang="en-US" dirty="0"/>
              <a:t>  • producer bandwidth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1ADA53-7813-5C38-6DD7-34CAD66DF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108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Revenue growth is becoming more dependent on increasing value per enrollment, not just increasing volume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10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6F58A-CA02-305E-097F-D493213DA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19AA8B-3DCB-14E0-923E-ABBF88161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1082C0-D372-48FA-B30F-1FF2241BE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• Every ACA enrollment conversation already includes discussion of:</a:t>
            </a:r>
            <a:br>
              <a:rPr lang="en-US" dirty="0"/>
            </a:br>
            <a:r>
              <a:rPr lang="en-US" dirty="0"/>
              <a:t>  • plan coverage</a:t>
            </a:r>
            <a:br>
              <a:rPr lang="en-US" dirty="0"/>
            </a:br>
            <a:r>
              <a:rPr lang="en-US" dirty="0"/>
              <a:t>  • monthly premiums</a:t>
            </a:r>
            <a:br>
              <a:rPr lang="en-US" dirty="0"/>
            </a:br>
            <a:r>
              <a:rPr lang="en-US" dirty="0"/>
              <a:t>  • deductibles and out-of-pocket exposure</a:t>
            </a:r>
            <a:br>
              <a:rPr lang="en-US" dirty="0"/>
            </a:br>
            <a:r>
              <a:rPr lang="en-US" dirty="0"/>
              <a:t>• Clients frequently express concern about:</a:t>
            </a:r>
            <a:br>
              <a:rPr lang="en-US" dirty="0"/>
            </a:br>
            <a:r>
              <a:rPr lang="en-US" dirty="0"/>
              <a:t>  • unexpected medical costs</a:t>
            </a:r>
            <a:br>
              <a:rPr lang="en-US" dirty="0"/>
            </a:br>
            <a:r>
              <a:rPr lang="en-US" dirty="0"/>
              <a:t>  • financial impact of accidents or injuries</a:t>
            </a:r>
            <a:br>
              <a:rPr lang="en-US" dirty="0"/>
            </a:br>
            <a:r>
              <a:rPr lang="en-US" dirty="0"/>
              <a:t>• Producers are already identifying these gaps and financial risks during enrollment conversations but not consistently capturing additional revenue from them</a:t>
            </a:r>
            <a:br>
              <a:rPr lang="en-US" dirty="0"/>
            </a:br>
            <a:r>
              <a:rPr lang="en-US" dirty="0"/>
              <a:t>• This approach focuses on capturing additional revenue from work producers are already doing, not adding new steps to the process</a:t>
            </a:r>
            <a:br>
              <a:rPr lang="en-US" dirty="0"/>
            </a:br>
            <a:r>
              <a:rPr lang="en-US" dirty="0"/>
              <a:t>• This does not require new lead sources, new client segments, or longer appointment times</a:t>
            </a: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0360B-EC5D-F740-67A0-77883CCFA0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002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CD43-4BF2-9BC2-091E-7D6D21F72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D7AD8-2655-4D28-717B-6E9C843B3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E27412-6078-C607-7D68-289328D77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Accident and critical illness insurance coverage can be introduced as a natural extension of the enrollment conversation</a:t>
            </a:r>
            <a:br>
              <a:rPr lang="en-US" dirty="0"/>
            </a:br>
            <a:r>
              <a:rPr lang="en-US" dirty="0"/>
              <a:t>• Positioned alongside the medical plan as additional financial protection</a:t>
            </a:r>
            <a:br>
              <a:rPr lang="en-US" dirty="0"/>
            </a:br>
            <a:r>
              <a:rPr lang="en-US" dirty="0"/>
              <a:t>• This is introduced as a continuation of the same conversation, not as a separate or additional sale</a:t>
            </a:r>
            <a:br>
              <a:rPr lang="en-US" dirty="0"/>
            </a:br>
            <a:r>
              <a:rPr lang="en-US" dirty="0"/>
              <a:t>• The intent is not to slow down enrollment, but to slightly expand the conversation while maintaining the same pace and flow</a:t>
            </a:r>
            <a:br>
              <a:rPr lang="en-US" dirty="0"/>
            </a:br>
            <a:r>
              <a:rPr lang="en-US" dirty="0"/>
              <a:t>• Addresses common client concerns around out-of-pocket costs from unexpected events</a:t>
            </a:r>
            <a:br>
              <a:rPr lang="en-US" dirty="0"/>
            </a:br>
            <a:r>
              <a:rPr lang="en-US" dirty="0"/>
              <a:t>• Can be explained simply within the existing enrollment flow</a:t>
            </a:r>
            <a:br>
              <a:rPr lang="en-US" dirty="0"/>
            </a:br>
            <a:r>
              <a:rPr lang="en-US" dirty="0"/>
              <a:t>• Does not require additional systems, workflows, or extended appointment time</a:t>
            </a: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0A3F6-A6BD-1DDE-849E-C4908AECB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90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3177-A35D-03F4-6636-F685CBE77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C2D5F-6182-67C6-7BD7-4A890BCDE5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CDD16E-D821-9B4A-151D-B196843D5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ACA clients are increasingly exposed to higher upfront costs before coverage applies</a:t>
            </a:r>
            <a:br>
              <a:rPr lang="en-US" dirty="0"/>
            </a:br>
            <a:r>
              <a:rPr lang="en-US" dirty="0"/>
              <a:t>• Deductibles and out-of-pocket maximums continue to rise in many plans</a:t>
            </a:r>
            <a:br>
              <a:rPr lang="en-US" dirty="0"/>
            </a:br>
            <a:r>
              <a:rPr lang="en-US" dirty="0"/>
              <a:t>• Many clients do not have savings to absorb unexpected medical expenses</a:t>
            </a:r>
            <a:br>
              <a:rPr lang="en-US" dirty="0"/>
            </a:br>
            <a:r>
              <a:rPr lang="en-US" dirty="0"/>
              <a:t>• Multicultural and lower-income segments are often more vulnerable to financial disruption from accidents</a:t>
            </a:r>
            <a:br>
              <a:rPr lang="en-US" dirty="0"/>
            </a:br>
            <a:r>
              <a:rPr lang="en-US" dirty="0"/>
              <a:t>• Lost income during recovery can create additional financial strain</a:t>
            </a:r>
            <a:br>
              <a:rPr lang="en-US" dirty="0"/>
            </a:br>
            <a:r>
              <a:rPr lang="en-US" dirty="0"/>
              <a:t>• </a:t>
            </a:r>
            <a:r>
              <a:rPr lang="en-US"/>
              <a:t>Accident coverage </a:t>
            </a:r>
            <a:r>
              <a:rPr lang="en-US" dirty="0"/>
              <a:t>aligns directly with these real-world risks</a:t>
            </a: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6E008-2B4A-C540-960C-2247789BD6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936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6025F-5F08-5194-7027-1540CEBB2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65FC02-CD2D-7DA7-E87D-E03054818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31B54A-6DE7-785C-A2F9-99E0F448C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Adding Accident coverage increases revenue per enrollment without increasing client volume</a:t>
            </a:r>
            <a:br>
              <a:rPr lang="en-US" dirty="0"/>
            </a:br>
            <a:r>
              <a:rPr lang="en-US" dirty="0"/>
              <a:t>• Example:</a:t>
            </a:r>
            <a:br>
              <a:rPr lang="en-US" dirty="0"/>
            </a:br>
            <a:r>
              <a:rPr lang="en-US" dirty="0"/>
              <a:t>  	• ACA-only enrollment generates approximately $18/month</a:t>
            </a:r>
            <a:br>
              <a:rPr lang="en-US" dirty="0"/>
            </a:br>
            <a:r>
              <a:rPr lang="en-US" dirty="0"/>
              <a:t>  	• Adding Accident coverage increases total to approximately $28/month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	• Adding Quick Issue Critical Illness coverage increases total to approximately $35-45/month</a:t>
            </a:r>
            <a:br>
              <a:rPr lang="en-US" dirty="0"/>
            </a:br>
            <a:r>
              <a:rPr lang="en-US" dirty="0"/>
              <a:t>• This represents an increase of roughly $120 per client annually with just Accident Insurance</a:t>
            </a:r>
            <a:br>
              <a:rPr lang="en-US" dirty="0"/>
            </a:br>
            <a:r>
              <a:rPr lang="en-US" dirty="0"/>
              <a:t>• When scaled across large enrollment volumes, even modest increases per client can translate into hundreds of thousands of dollars in additional annual revenue</a:t>
            </a:r>
            <a:br>
              <a:rPr lang="en-US" dirty="0"/>
            </a:br>
            <a:r>
              <a:rPr lang="en-US" dirty="0"/>
              <a:t>• This is where the opportunity becomes meaningful at scale for high-volume ACA agencies</a:t>
            </a:r>
            <a:br>
              <a:rPr lang="en-US" dirty="0"/>
            </a:br>
            <a:r>
              <a:rPr lang="en-US" dirty="0"/>
              <a:t>• Improves overall agency economics while enhancing client protection</a:t>
            </a: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C1F4B-0DE0-ED0B-4E09-F32BCB1E4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05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D4353-179D-C963-F271-5BBBA9A7F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BC28B4-6A76-C427-CFE2-83961721D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BC5E6-238B-4C1A-5BA6-AA032180F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- Here’s another way you can increase revenue during OEP with the Accident-Only Disability Income Rider. </a:t>
            </a:r>
          </a:p>
          <a:p>
            <a:pPr marL="171450" lvl="0" indent="-171450">
              <a:buFontTx/>
              <a:buChar char="-"/>
            </a:pPr>
            <a:r>
              <a:rPr lang="en-US" dirty="0"/>
              <a:t>After you’ve helped a client select their Accident plan, you can fill another gap with the optional Accident-Only DI Rider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It’s affordable coverage for the client – and has flexible benefit amounts to adjust cost based on client needs, alongside the three accident plans</a:t>
            </a:r>
            <a:endParaRPr lang="en-US" b="1" dirty="0"/>
          </a:p>
          <a:p>
            <a:pPr marL="171450" lvl="0" indent="-171450">
              <a:buFontTx/>
              <a:buChar char="-"/>
            </a:pPr>
            <a:r>
              <a:rPr lang="en-US" dirty="0"/>
              <a:t>This rider pays a monthly benefit if the client is totally disabled by a covered accident. It expands the Accident plan to cover an initial injury, potential disability, as well as death with the built-in Accidental Death Rider – creating a strong gap coverage story </a:t>
            </a:r>
          </a:p>
          <a:p>
            <a:pPr marL="171450" lvl="0" indent="-171450">
              <a:buFontTx/>
              <a:buChar char="-"/>
            </a:pPr>
            <a:r>
              <a:rPr lang="en-US" dirty="0"/>
              <a:t>It’s a fast addition to the sale without additional complexity</a:t>
            </a:r>
          </a:p>
          <a:p>
            <a:pPr marL="171450" lvl="0" indent="-171450">
              <a:buFontTx/>
              <a:buChar char="-"/>
            </a:pPr>
            <a:r>
              <a:rPr lang="en-US" dirty="0"/>
              <a:t>Also creates a path to more or different DI coverage later 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5EECA-72BC-AD93-93FB-65A260515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72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Successful execution depends on having a partner that can support high-volume ACA environments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385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6659E-4366-5D2D-EDE0-EFA0A6992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2DAB22-AC6B-25AE-5DB2-33D94593E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B3548F-244F-C936-166D-2F55B88EC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</a:t>
            </a:r>
            <a:r>
              <a:rPr lang="en-US" dirty="0" err="1"/>
              <a:t>Assurity</a:t>
            </a:r>
            <a:r>
              <a:rPr lang="en-US" dirty="0"/>
              <a:t> operates as a mutual company, focused on long-term stability rather than short-term shareholder performance</a:t>
            </a:r>
            <a:br>
              <a:rPr lang="en-US" dirty="0"/>
            </a:br>
            <a:r>
              <a:rPr lang="en-US" dirty="0"/>
              <a:t>• This can resonate with agencies experiencing frequent changes from publicly traded carriers</a:t>
            </a:r>
            <a:br>
              <a:rPr lang="en-US" dirty="0"/>
            </a:br>
            <a:r>
              <a:rPr lang="en-US" dirty="0"/>
              <a:t>• The model supports consistency across national accounts, RVPs, and agency networks</a:t>
            </a:r>
            <a:br>
              <a:rPr lang="en-US" dirty="0"/>
            </a:br>
            <a:r>
              <a:rPr lang="en-US" dirty="0"/>
              <a:t>• Designed to align with the realities of high-volume ACA environments</a:t>
            </a:r>
            <a:br>
              <a:rPr lang="en-US" dirty="0"/>
            </a:br>
            <a:r>
              <a:rPr lang="en-US" dirty="0"/>
              <a:t>• Processes are streamlined to support speed, consistency, and ease of adoption during OEP</a:t>
            </a:r>
            <a:br>
              <a:rPr lang="en-US" dirty="0"/>
            </a:br>
            <a:r>
              <a:rPr lang="en-US" dirty="0"/>
              <a:t>• Compensation structure adds incremental revenue within each enrollment</a:t>
            </a:r>
            <a:br>
              <a:rPr lang="en-US" dirty="0"/>
            </a:br>
            <a:r>
              <a:rPr lang="en-US" dirty="0"/>
              <a:t>• Claims experience is reliable and supports client trust</a:t>
            </a:r>
            <a:br>
              <a:rPr lang="en-US" dirty="0"/>
            </a:br>
            <a:r>
              <a:rPr lang="en-US" dirty="0"/>
              <a:t>• Multilingual capabilities support agencies serving diverse ACA populations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69EF4-2123-6482-2295-881C526220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015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07301-50A5-2FC8-469E-8384FD157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269B9-4638-DBEE-9C24-8075D6E6A8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0E39F-2961-76A0-50E2-968171F34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Example of a Miami-based agency operating in a high-volume, multicultural ACA market</a:t>
            </a:r>
            <a:br>
              <a:rPr lang="en-US" dirty="0"/>
            </a:br>
            <a:r>
              <a:rPr lang="en-US" dirty="0"/>
              <a:t>• Agency integrated Accident coverage into standard enrollment conversations</a:t>
            </a:r>
            <a:br>
              <a:rPr lang="en-US" dirty="0"/>
            </a:br>
            <a:r>
              <a:rPr lang="en-US" dirty="0"/>
              <a:t>• No change to core business model</a:t>
            </a:r>
            <a:br>
              <a:rPr lang="en-US" dirty="0"/>
            </a:br>
            <a:r>
              <a:rPr lang="en-US" dirty="0"/>
              <a:t>• Results were achieved without increasing appointment time or adding complexity for producers</a:t>
            </a:r>
            <a:br>
              <a:rPr lang="en-US" dirty="0"/>
            </a:br>
            <a:r>
              <a:rPr lang="en-US" dirty="0"/>
              <a:t>• Demonstrates that revenue gains can be realized within existing high-throughput environments</a:t>
            </a:r>
            <a:br>
              <a:rPr lang="en-US" dirty="0"/>
            </a:br>
            <a:r>
              <a:rPr lang="en-US" dirty="0"/>
              <a:t>• From approximately 2,900 enrollments:</a:t>
            </a:r>
            <a:br>
              <a:rPr lang="en-US" dirty="0"/>
            </a:br>
            <a:r>
              <a:rPr lang="en-US" dirty="0"/>
              <a:t>  • Generated ~$450,000 in additional annual revenue</a:t>
            </a:r>
            <a:br>
              <a:rPr lang="en-US" dirty="0"/>
            </a:br>
            <a:r>
              <a:rPr lang="en-US" dirty="0"/>
              <a:t>• Demonstrates scalability within a real-world ACA environment</a:t>
            </a:r>
            <a:br>
              <a:rPr lang="en-US" dirty="0"/>
            </a:br>
            <a:r>
              <a:rPr lang="en-US" dirty="0"/>
              <a:t>• Confirms that incremental revenue can be captured without slowing down operations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7D401-3643-192B-6658-0BA9936C5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743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Capturing this opportunity depends on preparation ahead of OEP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20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93431-99DB-AE8A-C446-6E3240E5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B0DFD8-FD07-F70D-4385-2AB67D96F9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1B8BB-0685-0D4A-C7B8-85D171B23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OEP is a fixed enrollment window with limited time for execution</a:t>
            </a:r>
            <a:br>
              <a:rPr lang="en-US" dirty="0"/>
            </a:br>
            <a:r>
              <a:rPr lang="en-US" dirty="0"/>
              <a:t>• High-volume agencies rely on speed, consistency, and repetition during OEP</a:t>
            </a:r>
            <a:br>
              <a:rPr lang="en-US" dirty="0"/>
            </a:br>
            <a:r>
              <a:rPr lang="en-US" dirty="0"/>
              <a:t>• New approaches are difficult to implement once OEP begins</a:t>
            </a:r>
            <a:br>
              <a:rPr lang="en-US" dirty="0"/>
            </a:br>
            <a:r>
              <a:rPr lang="en-US" dirty="0"/>
              <a:t>• Most OEP preparation focuses on volume and staffing; fewer agencies prepare for increasing revenue per enrollment</a:t>
            </a:r>
            <a:br>
              <a:rPr lang="en-US" dirty="0"/>
            </a:br>
            <a:r>
              <a:rPr lang="en-US" dirty="0"/>
              <a:t>• Final preparation allows:</a:t>
            </a:r>
            <a:br>
              <a:rPr lang="en-US" dirty="0"/>
            </a:br>
            <a:r>
              <a:rPr lang="en-US" dirty="0"/>
              <a:t>  • producer readiness</a:t>
            </a:r>
            <a:br>
              <a:rPr lang="en-US" dirty="0"/>
            </a:br>
            <a:r>
              <a:rPr lang="en-US" dirty="0"/>
              <a:t>  • consistent messaging</a:t>
            </a:r>
            <a:br>
              <a:rPr lang="en-US" dirty="0"/>
            </a:br>
            <a:r>
              <a:rPr lang="en-US" dirty="0"/>
              <a:t>  • scalable execution</a:t>
            </a:r>
            <a:br>
              <a:rPr lang="en-US" dirty="0"/>
            </a:br>
            <a:r>
              <a:rPr lang="en-US" dirty="0"/>
              <a:t>• Agencies that delay preparation limit their ability to capture incremental revenue</a:t>
            </a:r>
            <a:br>
              <a:rPr lang="en-US" dirty="0"/>
            </a:br>
            <a:r>
              <a:rPr lang="en-US" dirty="0"/>
              <a:t>• Agencies that treat this as an operational shift, not just a product add-on, are more likely to see consistent results at scale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05F9B-15E3-61E8-1D16-BDCAC8DC4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220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F384D-6081-632E-BED7-C8098A90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811B3A-6B96-59E4-9DCC-CFD2716C6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09A9BB-E194-904B-01D0-593CD13C4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Contracting must be completed before OEP to allow producers to offer coverage</a:t>
            </a:r>
            <a:br>
              <a:rPr lang="en-US" dirty="0"/>
            </a:br>
            <a:r>
              <a:rPr lang="en-US" dirty="0"/>
              <a:t>• Training should focus on simple, repeatable positioning tied to:</a:t>
            </a:r>
            <a:br>
              <a:rPr lang="en-US" dirty="0"/>
            </a:br>
            <a:r>
              <a:rPr lang="en-US" dirty="0"/>
              <a:t>  • coverage gaps</a:t>
            </a:r>
            <a:br>
              <a:rPr lang="en-US" dirty="0"/>
            </a:br>
            <a:r>
              <a:rPr lang="en-US" dirty="0"/>
              <a:t>  • out-of-pocket exposure</a:t>
            </a:r>
            <a:br>
              <a:rPr lang="en-US" dirty="0"/>
            </a:br>
            <a:r>
              <a:rPr lang="en-US" dirty="0"/>
              <a:t>• Positioning should be simple and repeatable so it can be used consistently across high-volume enrollment interactions</a:t>
            </a:r>
            <a:br>
              <a:rPr lang="en-US" dirty="0"/>
            </a:br>
            <a:r>
              <a:rPr lang="en-US" dirty="0"/>
              <a:t>• Reinforcement is critical:</a:t>
            </a:r>
            <a:br>
              <a:rPr lang="en-US" dirty="0"/>
            </a:br>
            <a:r>
              <a:rPr lang="en-US" dirty="0"/>
              <a:t>  • repetition builds confidence</a:t>
            </a:r>
            <a:br>
              <a:rPr lang="en-US" dirty="0"/>
            </a:br>
            <a:r>
              <a:rPr lang="en-US" dirty="0"/>
              <a:t>  • consistency drives adoption across teams</a:t>
            </a:r>
            <a:br>
              <a:rPr lang="en-US" dirty="0"/>
            </a:br>
            <a:r>
              <a:rPr lang="en-US" dirty="0"/>
              <a:t>• Goal is to make this a standard part of every enrollment conversation</a:t>
            </a:r>
            <a:br>
              <a:rPr lang="en-US" dirty="0"/>
            </a:br>
            <a:r>
              <a:rPr lang="en-US" dirty="0"/>
              <a:t>• Training is available in-language where needed, particularly Spanish, to support agencies serving multilingual producer teams</a:t>
            </a:r>
            <a:br>
              <a:rPr lang="en-US" dirty="0"/>
            </a:br>
            <a:r>
              <a:rPr lang="en-US" dirty="0"/>
              <a:t>• Consistency in training enables agency leaders to scale this approach across large teams</a:t>
            </a: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89650-DA24-4293-DB58-77BB7670B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03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6A85F-01F1-2AF8-40A5-BC04B54ED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F4E8EC-1696-D984-801F-5A7ABFD75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D7FCC4-57E2-7DC2-C5A7-7A10A2D84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</a:t>
            </a:r>
            <a:r>
              <a:rPr lang="en-US" dirty="0" err="1"/>
              <a:t>Assurity</a:t>
            </a:r>
            <a:r>
              <a:rPr lang="en-US" dirty="0"/>
              <a:t> provides centralized resources to support implementation</a:t>
            </a:r>
            <a:br>
              <a:rPr lang="en-US" dirty="0"/>
            </a:br>
            <a:r>
              <a:rPr lang="en-US" dirty="0"/>
              <a:t>• Activation hub includes:</a:t>
            </a:r>
            <a:br>
              <a:rPr lang="en-US" dirty="0"/>
            </a:br>
            <a:r>
              <a:rPr lang="en-US" dirty="0"/>
              <a:t>  • contracting tools</a:t>
            </a:r>
            <a:br>
              <a:rPr lang="en-US" dirty="0"/>
            </a:br>
            <a:r>
              <a:rPr lang="en-US" dirty="0"/>
              <a:t>  • training materials</a:t>
            </a:r>
            <a:br>
              <a:rPr lang="en-US" dirty="0"/>
            </a:br>
            <a:r>
              <a:rPr lang="en-US" dirty="0"/>
              <a:t>  • FAQs and product guides</a:t>
            </a:r>
            <a:br>
              <a:rPr lang="en-US" dirty="0"/>
            </a:br>
            <a:r>
              <a:rPr lang="en-US" dirty="0"/>
              <a:t>• Multilingual tools support agencies serving diverse client populations</a:t>
            </a:r>
            <a:br>
              <a:rPr lang="en-US" dirty="0"/>
            </a:br>
            <a:r>
              <a:rPr lang="en-US" dirty="0"/>
              <a:t>• Train-the-trainer model enables rollout across large, diverse producer teams</a:t>
            </a:r>
            <a:br>
              <a:rPr lang="en-US" dirty="0"/>
            </a:br>
            <a:r>
              <a:rPr lang="en-US" dirty="0"/>
              <a:t>• Ongoing marketing and communication tools reinforce adoption before and during OEP</a:t>
            </a:r>
            <a:br>
              <a:rPr lang="en-US" dirty="0"/>
            </a:br>
            <a:r>
              <a:rPr lang="en-US" dirty="0"/>
              <a:t>• Designed to create a repeatable process that can be deployed across multiple agencies and teams</a:t>
            </a: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31818-976B-7189-4386-02F140FF44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598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next step is to move from preparation into 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2935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• </a:t>
            </a:r>
            <a:r>
              <a:rPr lang="en-US" dirty="0" err="1"/>
              <a:t>Assurity</a:t>
            </a:r>
            <a:r>
              <a:rPr lang="en-US" dirty="0"/>
              <a:t> National Accounts team provides support throughout onboarding and implementation</a:t>
            </a:r>
            <a:br>
              <a:rPr lang="en-US" dirty="0"/>
            </a:br>
            <a:r>
              <a:rPr lang="en-US" dirty="0"/>
              <a:t>• Direct contact available for contracting, training, and rollout guidance</a:t>
            </a:r>
            <a:br>
              <a:rPr lang="en-US" dirty="0"/>
            </a:br>
            <a:r>
              <a:rPr lang="en-US" dirty="0"/>
              <a:t>• Encourages agencies to begin discussions early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2B3907-A6AA-4367-B81D-43DE52BF6D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234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39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01859"/>
            <a:ext cx="3932237" cy="5059192"/>
          </a:xfrm>
        </p:spPr>
        <p:txBody>
          <a:bodyPr anchor="ctr">
            <a:noAutofit/>
          </a:bodyPr>
          <a:lstStyle>
            <a:lvl1pPr algn="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618" y="801859"/>
            <a:ext cx="5615770" cy="5059192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190978" y="801858"/>
            <a:ext cx="0" cy="5059192"/>
          </a:xfrm>
          <a:prstGeom prst="line">
            <a:avLst/>
          </a:prstGeom>
          <a:ln w="19050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15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85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0631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652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74738" y="1025403"/>
            <a:ext cx="10229850" cy="4451350"/>
          </a:xfrm>
        </p:spPr>
        <p:txBody>
          <a:bodyPr anchor="ctr">
            <a:normAutofit/>
          </a:bodyPr>
          <a:lstStyle>
            <a:lvl1pPr marL="0" indent="0">
              <a:lnSpc>
                <a:spcPts val="8400"/>
              </a:lnSpc>
              <a:spcBef>
                <a:spcPts val="0"/>
              </a:spcBef>
              <a:buNone/>
              <a:defRPr sz="9600" b="0" i="0">
                <a:solidFill>
                  <a:schemeClr val="tx2"/>
                </a:solidFill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5558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36575" y="4120896"/>
            <a:ext cx="11436350" cy="1987804"/>
          </a:xfrm>
        </p:spPr>
        <p:txBody>
          <a:bodyPr anchor="b"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Sample disclaimer goes here</a:t>
            </a:r>
          </a:p>
        </p:txBody>
      </p:sp>
    </p:spTree>
    <p:extLst>
      <p:ext uri="{BB962C8B-B14F-4D97-AF65-F5344CB8AC3E}">
        <p14:creationId xmlns:p14="http://schemas.microsoft.com/office/powerpoint/2010/main" val="97135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44991"/>
            <a:ext cx="4716950" cy="16002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77242" y="0"/>
            <a:ext cx="6114757" cy="6306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45191"/>
            <a:ext cx="4716950" cy="20644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3383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297" y="1787602"/>
            <a:ext cx="6463354" cy="1638886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3297" y="3387801"/>
            <a:ext cx="6463354" cy="211434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086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490127" y="1939332"/>
            <a:ext cx="8701873" cy="26025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msi Pro Normal" panose="020F05030401000600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455" y="1787602"/>
            <a:ext cx="6463354" cy="1638886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455" y="3387801"/>
            <a:ext cx="6463354" cy="211434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68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67543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8551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AA61-2207-141C-EC13-BDF7FA2C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4888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277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803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0" y="1560879"/>
            <a:ext cx="48089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099175" y="0"/>
            <a:ext cx="609282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838200" y="3165370"/>
            <a:ext cx="4808538" cy="25225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0360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6535615" y="1560879"/>
            <a:ext cx="48089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282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536051" y="3165370"/>
            <a:ext cx="4808538" cy="25225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910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07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302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170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654018"/>
            <a:ext cx="12192000" cy="21007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msi Pro Normal" panose="020F05030401000600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724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49" r:id="rId2"/>
    <p:sldLayoutId id="2147483650" r:id="rId3"/>
    <p:sldLayoutId id="2147483653" r:id="rId4"/>
    <p:sldLayoutId id="2147483655" r:id="rId5"/>
    <p:sldLayoutId id="2147483680" r:id="rId6"/>
    <p:sldLayoutId id="2147483658" r:id="rId7"/>
    <p:sldLayoutId id="2147483659" r:id="rId8"/>
    <p:sldLayoutId id="2147483683" r:id="rId9"/>
    <p:sldLayoutId id="2147483684" r:id="rId10"/>
    <p:sldLayoutId id="2147483699" r:id="rId11"/>
    <p:sldLayoutId id="2147483700" r:id="rId12"/>
    <p:sldLayoutId id="214748370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Amsi Pro Normal" panose="020F050304010006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782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701" r:id="rId4"/>
    <p:sldLayoutId id="214748370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Amsi Pro Normal" panose="020F050304010006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6CD2FC-9267-8DFE-916D-2A7DB48F57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A3F3DF-5AC4-4B34-9694-6D80728C8F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5" r="18139"/>
          <a:stretch>
            <a:fillRect/>
          </a:stretch>
        </p:blipFill>
        <p:spPr>
          <a:xfrm rot="20809970">
            <a:off x="-264847" y="2090199"/>
            <a:ext cx="5122479" cy="2016969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9A6193DC-8CA2-98ED-210C-71F140414796}"/>
              </a:ext>
            </a:extLst>
          </p:cNvPr>
          <p:cNvSpPr txBox="1">
            <a:spLocks/>
          </p:cNvSpPr>
          <p:nvPr/>
        </p:nvSpPr>
        <p:spPr>
          <a:xfrm>
            <a:off x="4694346" y="1981619"/>
            <a:ext cx="6716604" cy="13777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Increase the Value of Every</a:t>
            </a:r>
            <a:b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</a:br>
            <a: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ACA Enrollment Conversation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357A10-D765-03A2-4DF2-FD0E7AD17D35}"/>
              </a:ext>
            </a:extLst>
          </p:cNvPr>
          <p:cNvSpPr txBox="1"/>
          <p:nvPr/>
        </p:nvSpPr>
        <p:spPr>
          <a:xfrm>
            <a:off x="4694346" y="3504834"/>
            <a:ext cx="625179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bg1"/>
                </a:solidFill>
                <a:latin typeface="Amsi Pro Normal" panose="020F0503040100060004" pitchFamily="34" charset="0"/>
              </a:rPr>
              <a:t>A Growth Opportunity for Agencies Serving the Under-65 Health Market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75159C-3B6C-ABDA-17FB-D7B0989274C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801" y="1741231"/>
            <a:ext cx="3007435" cy="271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4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878B-8229-7258-B5D7-C291B3897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4A2FB438-9C71-0703-35B9-CE6EF086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497" y="963635"/>
            <a:ext cx="6241144" cy="1324538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A72B2A"/>
                </a:solidFill>
              </a:rPr>
              <a:t>Adapting to Changing ACA Economics</a:t>
            </a:r>
            <a:endParaRPr lang="en-US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183B00B-AECC-C513-B60A-3C504156AB44}"/>
              </a:ext>
            </a:extLst>
          </p:cNvPr>
          <p:cNvSpPr txBox="1">
            <a:spLocks/>
          </p:cNvSpPr>
          <p:nvPr/>
        </p:nvSpPr>
        <p:spPr>
          <a:xfrm>
            <a:off x="876496" y="2700226"/>
            <a:ext cx="8196252" cy="32083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700"/>
              </a:spcBef>
              <a:buNone/>
            </a:pPr>
            <a:r>
              <a:rPr lang="en-US" sz="20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What’s Changing in ACA Markets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Key shifts in enrollment economics and client needs</a:t>
            </a:r>
          </a:p>
          <a:p>
            <a:pPr marL="0" indent="0">
              <a:spcBef>
                <a:spcPts val="1700"/>
              </a:spcBef>
              <a:buNone/>
            </a:pPr>
            <a:r>
              <a:rPr lang="en-US" sz="20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What It Means for Agencies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How these changes are affecting revenue and producer workflows</a:t>
            </a:r>
          </a:p>
          <a:p>
            <a:pPr marL="0" indent="0">
              <a:spcBef>
                <a:spcPts val="1700"/>
              </a:spcBef>
              <a:buNone/>
            </a:pPr>
            <a:r>
              <a:rPr lang="en-US" sz="20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Where the Opportunity Exists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How to increase value within the existing enrollment conversation</a:t>
            </a:r>
          </a:p>
          <a:p>
            <a:pPr marL="0" indent="0">
              <a:spcBef>
                <a:spcPts val="1700"/>
              </a:spcBef>
              <a:buNone/>
            </a:pPr>
            <a:r>
              <a:rPr lang="en-US" sz="20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Drive OEP Performance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How to integrate new opportunities during OEP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1939D1-18D2-2A85-658E-50872AA78D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588"/>
                    </a14:imgEffect>
                    <a14:imgEffect>
                      <a14:saturation sa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67" t="966" r="11272" b="3343"/>
          <a:stretch>
            <a:fillRect/>
          </a:stretch>
        </p:blipFill>
        <p:spPr>
          <a:xfrm>
            <a:off x="8567533" y="280631"/>
            <a:ext cx="2700469" cy="2690547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5EF252-F8FD-7042-4634-077A6E2115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9588"/>
                    </a14:imgEffect>
                    <a14:imgEffect>
                      <a14:saturation sa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46" t="1" r="19305" b="6197"/>
          <a:stretch>
            <a:fillRect/>
          </a:stretch>
        </p:blipFill>
        <p:spPr>
          <a:xfrm>
            <a:off x="9035441" y="2578502"/>
            <a:ext cx="3375419" cy="336301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14129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21AB0-0106-D84B-BE57-D57C7A11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4687C2D-6AD6-DB5B-17C0-105D6E3160C7}"/>
              </a:ext>
            </a:extLst>
          </p:cNvPr>
          <p:cNvGrpSpPr/>
          <p:nvPr/>
        </p:nvGrpSpPr>
        <p:grpSpPr>
          <a:xfrm>
            <a:off x="7617993" y="5871451"/>
            <a:ext cx="4574007" cy="866176"/>
            <a:chOff x="5680214" y="5052024"/>
            <a:chExt cx="3738127" cy="707886"/>
          </a:xfrm>
          <a:solidFill>
            <a:srgbClr val="003D4C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CDC20D-F1BA-1192-5008-B6013EC6636A}"/>
                </a:ext>
              </a:extLst>
            </p:cNvPr>
            <p:cNvSpPr/>
            <p:nvPr/>
          </p:nvSpPr>
          <p:spPr>
            <a:xfrm>
              <a:off x="6020932" y="5052024"/>
              <a:ext cx="3397409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msi Pro Normal" panose="020F05030401000600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A82A1C1-4069-CDA1-AE1F-F455DBBD76A6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225764"/>
                </a:solidFill>
                <a:latin typeface="Amsi Pro Normal" panose="020F0503040100060004" pitchFamily="34" charset="0"/>
              </a:endParaRPr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F3F4787C-C029-EB89-3922-93F880CF6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48" y="1118682"/>
            <a:ext cx="10577504" cy="98956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A72B2A"/>
                </a:solidFill>
              </a:rPr>
              <a:t>What’s Changing in the ACA Market</a:t>
            </a:r>
            <a:r>
              <a:rPr lang="en-US" sz="4800" dirty="0">
                <a:solidFill>
                  <a:srgbClr val="A72B2A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CE684-FF2E-256D-1AB0-2C254769DD06}"/>
              </a:ext>
            </a:extLst>
          </p:cNvPr>
          <p:cNvSpPr txBox="1"/>
          <p:nvPr/>
        </p:nvSpPr>
        <p:spPr>
          <a:xfrm>
            <a:off x="8718885" y="6135443"/>
            <a:ext cx="460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Pressure is already building.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82E077A-EDE6-8787-38BD-FBAFA7907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918" y="5979773"/>
            <a:ext cx="683986" cy="5927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B0B9E-7F8C-7D56-1A3B-33DD04047CC5}"/>
              </a:ext>
            </a:extLst>
          </p:cNvPr>
          <p:cNvSpPr txBox="1">
            <a:spLocks/>
          </p:cNvSpPr>
          <p:nvPr/>
        </p:nvSpPr>
        <p:spPr>
          <a:xfrm>
            <a:off x="876495" y="2657184"/>
            <a:ext cx="3105593" cy="13836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212121"/>
                </a:solidFill>
                <a:effectLst/>
                <a:latin typeface="Amsi Pro Normal" panose="020F050304010006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Eligibility</a:t>
            </a:r>
            <a:br>
              <a:rPr lang="en-US" sz="2400" b="1" dirty="0">
                <a:solidFill>
                  <a:srgbClr val="212121"/>
                </a:solidFill>
                <a:effectLst/>
                <a:latin typeface="Amsi Pro Normal" panose="020F050304010006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212121"/>
                </a:solidFill>
                <a:effectLst/>
                <a:latin typeface="Amsi Pro Normal" panose="020F050304010006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 Changes</a:t>
            </a:r>
            <a:br>
              <a:rPr lang="en-US" sz="24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Fewer clients qualifying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for ACA coverage</a:t>
            </a:r>
            <a:endParaRPr lang="en-US" sz="2200" dirty="0">
              <a:latin typeface="Amsi Pro Normal" panose="020F05030401000600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62CE66-9F93-320B-ABCC-072D86CC4A49}"/>
              </a:ext>
            </a:extLst>
          </p:cNvPr>
          <p:cNvSpPr txBox="1">
            <a:spLocks/>
          </p:cNvSpPr>
          <p:nvPr/>
        </p:nvSpPr>
        <p:spPr>
          <a:xfrm>
            <a:off x="4620068" y="2657184"/>
            <a:ext cx="3105593" cy="13836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Rising Out-of-Pocket Exposure</a:t>
            </a:r>
            <a:br>
              <a:rPr lang="en-US" sz="2400" dirty="0">
                <a:solidFill>
                  <a:srgbClr val="212121"/>
                </a:solidFill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Clients facing higher deductibles and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cost-sharing</a:t>
            </a:r>
            <a:endParaRPr lang="en-US" sz="2200" dirty="0">
              <a:latin typeface="Amsi Pro Normal" panose="020F05030401000600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299ED4-A3F7-ABB7-79E4-66EBB029DC9D}"/>
              </a:ext>
            </a:extLst>
          </p:cNvPr>
          <p:cNvSpPr txBox="1">
            <a:spLocks/>
          </p:cNvSpPr>
          <p:nvPr/>
        </p:nvSpPr>
        <p:spPr>
          <a:xfrm>
            <a:off x="8209911" y="2657184"/>
            <a:ext cx="3522509" cy="13836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Fragmented</a:t>
            </a:r>
            <a:br>
              <a:rPr lang="en-US" sz="2400" b="1" dirty="0">
                <a:solidFill>
                  <a:srgbClr val="212121"/>
                </a:solidFill>
                <a:latin typeface="Amsi Pro Normal" panose="020F0503040100060004" pitchFamily="34" charset="0"/>
              </a:rPr>
            </a:br>
            <a:r>
              <a:rPr lang="en-US" sz="24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Coverage Approaches</a:t>
            </a:r>
            <a:br>
              <a:rPr lang="en-US" sz="2400" dirty="0">
                <a:solidFill>
                  <a:srgbClr val="212121"/>
                </a:solidFill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More conversations involving multiple products to fill gaps</a:t>
            </a:r>
            <a:endParaRPr lang="en-US" sz="2200" dirty="0"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403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73AE0-3C06-B15E-40E4-E57211868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459685D9-9D12-AEE8-2644-B093523FB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30" y="1457369"/>
            <a:ext cx="3972970" cy="3208382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rgbClr val="A72B2A"/>
                </a:solidFill>
              </a:rPr>
              <a:t>What This Means for ACA-Focused Agencies</a:t>
            </a:r>
            <a:endParaRPr lang="en-US" sz="3600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9EBA98-9353-78C3-C2E5-3F16FB738859}"/>
              </a:ext>
            </a:extLst>
          </p:cNvPr>
          <p:cNvSpPr txBox="1">
            <a:spLocks/>
          </p:cNvSpPr>
          <p:nvPr/>
        </p:nvSpPr>
        <p:spPr>
          <a:xfrm>
            <a:off x="5423022" y="1507849"/>
            <a:ext cx="5749636" cy="32083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4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Declining Revenue per Enrollment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Commission changes reducing ACA earnings</a:t>
            </a:r>
          </a:p>
          <a:p>
            <a:pPr marL="0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4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Pressure to Offset Lost Revenue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New ways to maintain income without changing OEP workflows</a:t>
            </a:r>
          </a:p>
          <a:p>
            <a:pPr marL="0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4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More Complex Client Conversations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Coverage gaps extend enrollment discussions during a compressed OEP window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C67B08-2D4A-F21E-5EAF-A843547F2198}"/>
              </a:ext>
            </a:extLst>
          </p:cNvPr>
          <p:cNvGrpSpPr/>
          <p:nvPr/>
        </p:nvGrpSpPr>
        <p:grpSpPr>
          <a:xfrm>
            <a:off x="5267505" y="5871451"/>
            <a:ext cx="6924494" cy="866176"/>
            <a:chOff x="5680214" y="5052024"/>
            <a:chExt cx="5659072" cy="707886"/>
          </a:xfrm>
          <a:solidFill>
            <a:srgbClr val="003D4C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A9717DD-73F9-11F1-C857-2C74561F64F4}"/>
                </a:ext>
              </a:extLst>
            </p:cNvPr>
            <p:cNvSpPr/>
            <p:nvPr/>
          </p:nvSpPr>
          <p:spPr>
            <a:xfrm>
              <a:off x="6020931" y="5052024"/>
              <a:ext cx="5318355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225764"/>
                </a:solidFill>
                <a:latin typeface="Amsi Pro Normal" panose="020F0503040100060004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64DB7D9-1014-2B01-C4D3-329C6B149531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225764"/>
                </a:solidFill>
                <a:latin typeface="Amsi Pro Normal" panose="020F05030401000600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C2F5363-8F08-052C-502E-994EBBD4DB45}"/>
              </a:ext>
            </a:extLst>
          </p:cNvPr>
          <p:cNvSpPr txBox="1"/>
          <p:nvPr/>
        </p:nvSpPr>
        <p:spPr>
          <a:xfrm>
            <a:off x="6368397" y="6119873"/>
            <a:ext cx="5708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The model still works. But it’s more constrained.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320AC3-1ABF-6A39-DC18-AD7AF9FC3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72" y="5979773"/>
            <a:ext cx="683986" cy="59278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DF38E22-2C13-D113-AE39-6C4A14D358D7}"/>
              </a:ext>
            </a:extLst>
          </p:cNvPr>
          <p:cNvCxnSpPr>
            <a:cxnSpLocks/>
          </p:cNvCxnSpPr>
          <p:nvPr/>
        </p:nvCxnSpPr>
        <p:spPr>
          <a:xfrm>
            <a:off x="4894141" y="1457369"/>
            <a:ext cx="0" cy="3258862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348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D086C-3165-4DEF-D92A-0CB3B6B22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13E3-0920-D3BD-8F59-7FC57BCFF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0014"/>
            <a:ext cx="10515600" cy="931423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A72B2A"/>
                </a:solidFill>
              </a:rPr>
              <a:t>Revenue Is Getting Harder to Scale</a:t>
            </a:r>
            <a:endParaRPr lang="en-US" dirty="0">
              <a:solidFill>
                <a:srgbClr val="A72B2A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E269DD-ED8D-C4C0-F590-DEA75BE7BC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136885"/>
              </p:ext>
            </p:extLst>
          </p:nvPr>
        </p:nvGraphicFramePr>
        <p:xfrm>
          <a:off x="5413248" y="247122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0892664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b="0" i="0" dirty="0">
                        <a:latin typeface="Amsi Pro Normal" panose="020F05030401000600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11390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F2BD409-A01F-EB2E-9441-A9E2DC61FB84}"/>
              </a:ext>
            </a:extLst>
          </p:cNvPr>
          <p:cNvSpPr txBox="1"/>
          <p:nvPr/>
        </p:nvSpPr>
        <p:spPr>
          <a:xfrm>
            <a:off x="835615" y="6143865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  <a:t>ACA individual market compensation estimates are derived from publicly available 2026 carrier broker commission schedules and typically range from approximately $15–$20 per member per month (PMPM).</a:t>
            </a:r>
            <a:b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</a:br>
            <a: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  <a:t>Actual compensation may vary by carrier, state, and plan.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758B14-B4A0-3832-94D2-19F831C626FC}"/>
              </a:ext>
            </a:extLst>
          </p:cNvPr>
          <p:cNvSpPr txBox="1"/>
          <p:nvPr/>
        </p:nvSpPr>
        <p:spPr>
          <a:xfrm>
            <a:off x="1166639" y="5033604"/>
            <a:ext cx="9858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msi Pro Normal" panose="020F0503040100060004" pitchFamily="34" charset="0"/>
              </a:rPr>
              <a:t>Must support the entire client relationship.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ED2B1B8-830B-FB98-541C-D537BEF0E307}"/>
              </a:ext>
            </a:extLst>
          </p:cNvPr>
          <p:cNvSpPr/>
          <p:nvPr/>
        </p:nvSpPr>
        <p:spPr>
          <a:xfrm>
            <a:off x="5281217" y="2295617"/>
            <a:ext cx="1629561" cy="1629561"/>
          </a:xfrm>
          <a:prstGeom prst="ellipse">
            <a:avLst/>
          </a:prstGeom>
          <a:solidFill>
            <a:srgbClr val="003D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A4DECA-9B48-806C-4A00-5284FF30FC73}"/>
              </a:ext>
            </a:extLst>
          </p:cNvPr>
          <p:cNvSpPr txBox="1"/>
          <p:nvPr/>
        </p:nvSpPr>
        <p:spPr>
          <a:xfrm>
            <a:off x="4767364" y="4158055"/>
            <a:ext cx="2657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msi Pro Normal" panose="020F0503040100060004" pitchFamily="34" charset="0"/>
              </a:rPr>
              <a:t>From ACA enrollment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415A70-14A5-0973-D310-552CFBD800BD}"/>
              </a:ext>
            </a:extLst>
          </p:cNvPr>
          <p:cNvSpPr txBox="1"/>
          <p:nvPr/>
        </p:nvSpPr>
        <p:spPr>
          <a:xfrm>
            <a:off x="5224976" y="2712729"/>
            <a:ext cx="17368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~$18/month</a:t>
            </a:r>
          </a:p>
          <a:p>
            <a:pPr algn="ctr"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~216/</a:t>
            </a:r>
            <a:r>
              <a:rPr lang="en-US" sz="1400" dirty="0">
                <a:solidFill>
                  <a:schemeClr val="bg1"/>
                </a:solidFill>
                <a:latin typeface="Amsi Pro Normal" panose="020F0503040100060004" pitchFamily="34" charset="0"/>
              </a:rPr>
              <a:t>per year</a:t>
            </a:r>
            <a:br>
              <a:rPr lang="en-US" sz="1400" dirty="0">
                <a:solidFill>
                  <a:schemeClr val="bg1"/>
                </a:solidFill>
                <a:latin typeface="Amsi Pro Normal" panose="020F05030401000600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msi Pro Normal" panose="020F0503040100060004" pitchFamily="34" charset="0"/>
              </a:rPr>
              <a:t>per client</a:t>
            </a:r>
          </a:p>
        </p:txBody>
      </p:sp>
    </p:spTree>
    <p:extLst>
      <p:ext uri="{BB962C8B-B14F-4D97-AF65-F5344CB8AC3E}">
        <p14:creationId xmlns:p14="http://schemas.microsoft.com/office/powerpoint/2010/main" val="303263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A0196-766A-D696-E3DC-B3589EE70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8BACB-266F-EE23-1AEE-74F393541E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9" r="16450"/>
          <a:stretch>
            <a:fillRect/>
          </a:stretch>
        </p:blipFill>
        <p:spPr>
          <a:xfrm rot="20726557">
            <a:off x="-993489" y="-140095"/>
            <a:ext cx="10315879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241D251-1852-731E-DC51-51EFE3A27F99}"/>
              </a:ext>
            </a:extLst>
          </p:cNvPr>
          <p:cNvSpPr txBox="1">
            <a:spLocks/>
          </p:cNvSpPr>
          <p:nvPr/>
        </p:nvSpPr>
        <p:spPr>
          <a:xfrm>
            <a:off x="4534312" y="2398672"/>
            <a:ext cx="7393919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ACA Enrollment Revenue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8F2C0A-2582-BC7B-F3AF-E79C97D48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690" y="1925175"/>
            <a:ext cx="2755693" cy="248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5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0AB47-EDF5-0559-AFE8-BE4284AB1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F8E831E-AEAE-1C0E-09C1-C1D7D0E56787}"/>
              </a:ext>
            </a:extLst>
          </p:cNvPr>
          <p:cNvGrpSpPr/>
          <p:nvPr/>
        </p:nvGrpSpPr>
        <p:grpSpPr>
          <a:xfrm>
            <a:off x="6096000" y="5875866"/>
            <a:ext cx="6096000" cy="866176"/>
            <a:chOff x="5680214" y="5052024"/>
            <a:chExt cx="4291257" cy="707886"/>
          </a:xfrm>
          <a:solidFill>
            <a:srgbClr val="003D4C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7AF706-5EB4-9037-AF4A-9DC37F147620}"/>
                </a:ext>
              </a:extLst>
            </p:cNvPr>
            <p:cNvSpPr/>
            <p:nvPr/>
          </p:nvSpPr>
          <p:spPr>
            <a:xfrm>
              <a:off x="6020932" y="5052024"/>
              <a:ext cx="3950539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9BC00A7-C664-C7FA-D4EB-6D051A7BD4E6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125A16B5-36AA-BF77-5E42-D506CE32C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627" y="929043"/>
            <a:ext cx="8117125" cy="989561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A72B2A"/>
                </a:solidFill>
              </a:rPr>
              <a:t>Increasing Revenue Within the Same Client Relationship</a:t>
            </a:r>
            <a:endParaRPr lang="en-US" sz="3600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EDBA8E3-A05D-42B1-A2C4-82111B1D40F1}"/>
              </a:ext>
            </a:extLst>
          </p:cNvPr>
          <p:cNvSpPr txBox="1">
            <a:spLocks/>
          </p:cNvSpPr>
          <p:nvPr/>
        </p:nvSpPr>
        <p:spPr>
          <a:xfrm>
            <a:off x="639260" y="2436625"/>
            <a:ext cx="10913479" cy="22498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Every Enrollment Starts with a Coverage Conversation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Protection, cost, and financial risk are already discussed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Gaps Are Already Being Identified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Deductibles and out-of-pocket exposure surface naturally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212121"/>
                </a:solidFill>
                <a:latin typeface="Amsi Pro Normal" panose="020F0503040100060004" pitchFamily="34" charset="0"/>
              </a:rPr>
              <a:t>Revenue Opportunity Is Built In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More value can be captured without changing the conversation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FF1DC8-764F-E821-C5BF-E7611BFDC5CE}"/>
              </a:ext>
            </a:extLst>
          </p:cNvPr>
          <p:cNvSpPr txBox="1"/>
          <p:nvPr/>
        </p:nvSpPr>
        <p:spPr>
          <a:xfrm>
            <a:off x="7145499" y="6004889"/>
            <a:ext cx="4564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Same clients. More revenue per enrollment. No workflow changes.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BC18F3-0EC5-798E-7F6B-FC750A240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190" y="5993332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95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60652-D1C2-75DC-7F40-1DD272CA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DCBA3-9CD4-B15F-E9AD-EF711E5D1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818" y="878633"/>
            <a:ext cx="6882363" cy="931423"/>
          </a:xfrm>
        </p:spPr>
        <p:txBody>
          <a:bodyPr>
            <a:noAutofit/>
          </a:bodyPr>
          <a:lstStyle/>
          <a:p>
            <a:pPr algn="ctr"/>
            <a:r>
              <a:rPr lang="en-US" sz="3700" b="1" dirty="0">
                <a:solidFill>
                  <a:srgbClr val="A72B2A"/>
                </a:solidFill>
              </a:rPr>
              <a:t>A Simple Way to Increase Revenue Per Enrollment</a:t>
            </a:r>
            <a:endParaRPr lang="en-US" sz="3700" dirty="0">
              <a:solidFill>
                <a:srgbClr val="A72B2A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2CCBCC9-2D10-A0BD-0C65-662B300E9ED6}"/>
              </a:ext>
            </a:extLst>
          </p:cNvPr>
          <p:cNvGraphicFramePr>
            <a:graphicFrameLocks noGrp="1"/>
          </p:cNvGraphicFramePr>
          <p:nvPr/>
        </p:nvGraphicFramePr>
        <p:xfrm>
          <a:off x="5413248" y="2815257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0892664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b="0" i="0" dirty="0">
                        <a:latin typeface="Amsi Pro Normal" panose="020F05030401000600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1139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1C2187D-F095-05D9-E815-9F223CA6C4FF}"/>
              </a:ext>
            </a:extLst>
          </p:cNvPr>
          <p:cNvSpPr txBox="1"/>
          <p:nvPr/>
        </p:nvSpPr>
        <p:spPr>
          <a:xfrm>
            <a:off x="0" y="1953751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msi Pro Normal" panose="020F0503040100060004" pitchFamily="34" charset="0"/>
              </a:rPr>
              <a:t> Introduce Accident and Quick Issue Critical Illness into the enrollment conversation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1D10A-E75A-9E2D-2860-5D1849FED0E8}"/>
              </a:ext>
            </a:extLst>
          </p:cNvPr>
          <p:cNvGrpSpPr/>
          <p:nvPr/>
        </p:nvGrpSpPr>
        <p:grpSpPr>
          <a:xfrm>
            <a:off x="5267655" y="5875866"/>
            <a:ext cx="6924343" cy="866176"/>
            <a:chOff x="5680214" y="5052024"/>
            <a:chExt cx="5658949" cy="707886"/>
          </a:xfrm>
          <a:solidFill>
            <a:srgbClr val="003D4C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34C40FB-1AB6-5BDC-AA63-CE306A58DF85}"/>
                </a:ext>
              </a:extLst>
            </p:cNvPr>
            <p:cNvSpPr/>
            <p:nvPr/>
          </p:nvSpPr>
          <p:spPr>
            <a:xfrm>
              <a:off x="6020931" y="5052024"/>
              <a:ext cx="5318232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0B3AC93-D80A-32C5-B00D-17182ACE18D2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4E1F62E-28B9-2AC8-63E9-AC676DF7130F}"/>
              </a:ext>
            </a:extLst>
          </p:cNvPr>
          <p:cNvSpPr txBox="1"/>
          <p:nvPr/>
        </p:nvSpPr>
        <p:spPr>
          <a:xfrm>
            <a:off x="6361455" y="6004889"/>
            <a:ext cx="52287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Aligned with existing conversations. Easy for clients to understand. Simple to introduce.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6B0A95-9A5E-DAA0-EF33-9ABB2E362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622" y="5977290"/>
            <a:ext cx="683986" cy="592788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AF3A469-7411-0051-B4DE-AE47F9EBFC1F}"/>
              </a:ext>
            </a:extLst>
          </p:cNvPr>
          <p:cNvSpPr txBox="1">
            <a:spLocks/>
          </p:cNvSpPr>
          <p:nvPr/>
        </p:nvSpPr>
        <p:spPr>
          <a:xfrm>
            <a:off x="1240626" y="3198212"/>
            <a:ext cx="2249015" cy="22498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Complements</a:t>
            </a:r>
            <a:b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</a:br>
            <a: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ACA Coverage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Works alongside medical plans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D8C640A-9807-D5A8-1A0B-1D1D4E355950}"/>
              </a:ext>
            </a:extLst>
          </p:cNvPr>
          <p:cNvSpPr txBox="1">
            <a:spLocks/>
          </p:cNvSpPr>
          <p:nvPr/>
        </p:nvSpPr>
        <p:spPr>
          <a:xfrm>
            <a:off x="4359606" y="3198212"/>
            <a:ext cx="3263623" cy="22498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Addresses</a:t>
            </a:r>
            <a:b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</a:br>
            <a: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Financial Exposure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Helps cover out-of-pocket costs clients face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96D0A81-305B-4E78-AED5-84EE3E01AA4D}"/>
              </a:ext>
            </a:extLst>
          </p:cNvPr>
          <p:cNvSpPr txBox="1">
            <a:spLocks/>
          </p:cNvSpPr>
          <p:nvPr/>
        </p:nvSpPr>
        <p:spPr>
          <a:xfrm>
            <a:off x="8050718" y="3198212"/>
            <a:ext cx="3142742" cy="22498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Fits Within</a:t>
            </a:r>
            <a:b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</a:br>
            <a:r>
              <a:rPr lang="en-US" sz="21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Existing Workflows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Adds no complexity to the enrollment process</a:t>
            </a:r>
          </a:p>
        </p:txBody>
      </p:sp>
    </p:spTree>
    <p:extLst>
      <p:ext uri="{BB962C8B-B14F-4D97-AF65-F5344CB8AC3E}">
        <p14:creationId xmlns:p14="http://schemas.microsoft.com/office/powerpoint/2010/main" val="265324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629C2-CFF7-06E1-11C7-9F6162B9A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904D1-3419-83BF-784B-9A515B521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5024"/>
            <a:ext cx="10515600" cy="931423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A72B2A"/>
                </a:solidFill>
              </a:rPr>
              <a:t>Why This Works in ACA Markets</a:t>
            </a:r>
            <a:endParaRPr lang="en-US" dirty="0">
              <a:solidFill>
                <a:srgbClr val="A72B2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E125FA-CDF7-07EA-78C9-35638F56F353}"/>
              </a:ext>
            </a:extLst>
          </p:cNvPr>
          <p:cNvSpPr txBox="1"/>
          <p:nvPr/>
        </p:nvSpPr>
        <p:spPr>
          <a:xfrm>
            <a:off x="0" y="1715415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msi Pro Normal" panose="020F0503040100060004" pitchFamily="34" charset="0"/>
              </a:rPr>
              <a:t>ACA clients face growing financial exposure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9DBC90-EAAD-A968-4A26-CC82147B95F5}"/>
              </a:ext>
            </a:extLst>
          </p:cNvPr>
          <p:cNvSpPr txBox="1"/>
          <p:nvPr/>
        </p:nvSpPr>
        <p:spPr>
          <a:xfrm>
            <a:off x="652140" y="3473587"/>
            <a:ext cx="24475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212121"/>
                </a:solidFill>
                <a:latin typeface="Amsi Pro Normal" panose="020F0503040100060004" pitchFamily="34" charset="0"/>
              </a:rPr>
              <a:t>Higher</a:t>
            </a:r>
          </a:p>
          <a:p>
            <a:pPr algn="ctr"/>
            <a:r>
              <a:rPr lang="en-US" b="1" dirty="0">
                <a:solidFill>
                  <a:srgbClr val="212121"/>
                </a:solidFill>
                <a:latin typeface="Amsi Pro Normal" panose="020F0503040100060004" pitchFamily="34" charset="0"/>
              </a:rPr>
              <a:t>Deductibles</a:t>
            </a:r>
          </a:p>
          <a:p>
            <a:pPr algn="ctr"/>
            <a:r>
              <a:rPr lang="en-US" dirty="0">
                <a:latin typeface="Amsi Pro Normal" panose="020F0503040100060004" pitchFamily="34" charset="0"/>
              </a:rPr>
              <a:t>Increasing cost-sharing before coverage begins</a:t>
            </a:r>
            <a:r>
              <a:rPr lang="en-US" sz="1600" dirty="0">
                <a:latin typeface="Amsi Pro Normal" panose="020F0503040100060004" pitchFamily="34" charset="0"/>
              </a:rPr>
              <a:t> </a:t>
            </a:r>
            <a:endParaRPr lang="en-US" sz="1600" dirty="0">
              <a:solidFill>
                <a:srgbClr val="003D4C"/>
              </a:solidFill>
              <a:latin typeface="Amsi Pro Normal" panose="020F050304010006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E1DB91-149B-DC58-6B84-9F7DF9AE154D}"/>
              </a:ext>
            </a:extLst>
          </p:cNvPr>
          <p:cNvSpPr txBox="1"/>
          <p:nvPr/>
        </p:nvSpPr>
        <p:spPr>
          <a:xfrm>
            <a:off x="3586203" y="3473586"/>
            <a:ext cx="22615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212121"/>
                </a:solidFill>
                <a:latin typeface="Amsi Pro Normal" panose="020F0503040100060004" pitchFamily="34" charset="0"/>
              </a:rPr>
              <a:t>More Out-of-</a:t>
            </a:r>
            <a:br>
              <a:rPr lang="en-US" b="1" dirty="0">
                <a:solidFill>
                  <a:srgbClr val="212121"/>
                </a:solidFill>
                <a:latin typeface="Amsi Pro Normal" panose="020F0503040100060004" pitchFamily="34" charset="0"/>
              </a:rPr>
            </a:br>
            <a:r>
              <a:rPr lang="en-US" b="1" dirty="0">
                <a:solidFill>
                  <a:srgbClr val="212121"/>
                </a:solidFill>
                <a:latin typeface="Amsi Pro Normal" panose="020F0503040100060004" pitchFamily="34" charset="0"/>
              </a:rPr>
              <a:t>Pocket Costs</a:t>
            </a:r>
          </a:p>
          <a:p>
            <a:pPr algn="ctr"/>
            <a:r>
              <a:rPr lang="en-US" dirty="0">
                <a:latin typeface="Amsi Pro Normal" panose="020F0503040100060004" pitchFamily="34" charset="0"/>
              </a:rPr>
              <a:t>Expenses not</a:t>
            </a:r>
            <a:br>
              <a:rPr lang="en-US" dirty="0">
                <a:latin typeface="Amsi Pro Normal" panose="020F0503040100060004" pitchFamily="34" charset="0"/>
              </a:rPr>
            </a:br>
            <a:r>
              <a:rPr lang="en-US" dirty="0">
                <a:latin typeface="Amsi Pro Normal" panose="020F0503040100060004" pitchFamily="34" charset="0"/>
              </a:rPr>
              <a:t>fully covered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72B3F-A76D-F153-8217-1F2F8EA97718}"/>
              </a:ext>
            </a:extLst>
          </p:cNvPr>
          <p:cNvSpPr txBox="1"/>
          <p:nvPr/>
        </p:nvSpPr>
        <p:spPr>
          <a:xfrm>
            <a:off x="6520267" y="3473587"/>
            <a:ext cx="1899470" cy="120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212121"/>
                </a:solidFill>
                <a:latin typeface="Amsi Pro Normal" panose="020F0503040100060004" pitchFamily="34" charset="0"/>
              </a:rPr>
              <a:t>Income Disruption</a:t>
            </a:r>
          </a:p>
          <a:p>
            <a:pPr algn="ctr"/>
            <a:r>
              <a:rPr lang="en-US" dirty="0">
                <a:latin typeface="Amsi Pro Normal" panose="020F0503040100060004" pitchFamily="34" charset="0"/>
              </a:rPr>
              <a:t>Lost income during recovery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87E64C-6FE7-C93A-80C6-B2AD96CEEF8F}"/>
              </a:ext>
            </a:extLst>
          </p:cNvPr>
          <p:cNvSpPr txBox="1"/>
          <p:nvPr/>
        </p:nvSpPr>
        <p:spPr>
          <a:xfrm>
            <a:off x="9092297" y="3473586"/>
            <a:ext cx="244756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212121"/>
                </a:solidFill>
                <a:latin typeface="Amsi Pro Normal" panose="020F0503040100060004" pitchFamily="34" charset="0"/>
              </a:rPr>
              <a:t>Unexpected</a:t>
            </a:r>
          </a:p>
          <a:p>
            <a:pPr algn="ctr"/>
            <a:r>
              <a:rPr lang="en-US" b="1" dirty="0">
                <a:solidFill>
                  <a:srgbClr val="212121"/>
                </a:solidFill>
                <a:latin typeface="Amsi Pro Normal" panose="020F0503040100060004" pitchFamily="34" charset="0"/>
              </a:rPr>
              <a:t>Events</a:t>
            </a:r>
          </a:p>
          <a:p>
            <a:pPr algn="ctr"/>
            <a:r>
              <a:rPr lang="en-US" dirty="0">
                <a:latin typeface="Amsi Pro Normal" panose="020F0503040100060004" pitchFamily="34" charset="0"/>
              </a:rPr>
              <a:t>Financial strain</a:t>
            </a:r>
            <a:br>
              <a:rPr lang="en-US" dirty="0">
                <a:latin typeface="Amsi Pro Normal" panose="020F0503040100060004" pitchFamily="34" charset="0"/>
              </a:rPr>
            </a:br>
            <a:r>
              <a:rPr lang="en-US" dirty="0">
                <a:latin typeface="Amsi Pro Normal" panose="020F0503040100060004" pitchFamily="34" charset="0"/>
              </a:rPr>
              <a:t>from accidents</a:t>
            </a:r>
            <a:br>
              <a:rPr lang="en-US" dirty="0">
                <a:latin typeface="Amsi Pro Normal" panose="020F0503040100060004" pitchFamily="34" charset="0"/>
              </a:rPr>
            </a:br>
            <a:r>
              <a:rPr lang="en-US" dirty="0">
                <a:latin typeface="Amsi Pro Normal" panose="020F0503040100060004" pitchFamily="34" charset="0"/>
              </a:rPr>
              <a:t>or illness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41CCE6-63A2-989F-4C22-8B3B0616E527}"/>
              </a:ext>
            </a:extLst>
          </p:cNvPr>
          <p:cNvGrpSpPr/>
          <p:nvPr/>
        </p:nvGrpSpPr>
        <p:grpSpPr>
          <a:xfrm>
            <a:off x="5579071" y="5875866"/>
            <a:ext cx="6612929" cy="866176"/>
            <a:chOff x="5680214" y="5052024"/>
            <a:chExt cx="5404445" cy="707886"/>
          </a:xfrm>
          <a:solidFill>
            <a:srgbClr val="003D4C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130F274-B8FF-7A8A-A2C7-3C2C08F8C8D6}"/>
                </a:ext>
              </a:extLst>
            </p:cNvPr>
            <p:cNvSpPr/>
            <p:nvPr/>
          </p:nvSpPr>
          <p:spPr>
            <a:xfrm>
              <a:off x="6020931" y="5052024"/>
              <a:ext cx="5063728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5415A66-CAAD-16D2-9898-706C006439FC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C1FB21F-67FC-1186-9B6A-23777DD0C432}"/>
              </a:ext>
            </a:extLst>
          </p:cNvPr>
          <p:cNvSpPr txBox="1"/>
          <p:nvPr/>
        </p:nvSpPr>
        <p:spPr>
          <a:xfrm>
            <a:off x="6682396" y="6004889"/>
            <a:ext cx="5240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Real protection gaps. Relevant to today’s clients.  A natural extension of the conversation.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8E906D7-3F24-8840-0077-261624785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996" y="5993332"/>
            <a:ext cx="683986" cy="592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4A2EB4-94B3-1EC4-A18B-855BAEA59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122" y="2780813"/>
            <a:ext cx="609600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52CBA6-09D6-A3AF-9B05-6EFE50B77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749" y="2720309"/>
            <a:ext cx="596900" cy="558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0CF02B-1038-CBA3-24CD-BA22E38353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5202" y="2774419"/>
            <a:ext cx="609600" cy="469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6773C9-B038-6E39-A57C-B5F77B3A0E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6355" y="2747316"/>
            <a:ext cx="6223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1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8809D-E9A3-DE06-F9BA-22A620124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B6F86-9571-7729-ED72-65817557B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47" y="712298"/>
            <a:ext cx="10515600" cy="931423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A72B2A"/>
                </a:solidFill>
              </a:rPr>
              <a:t>Increasing Revenue Per Enrollment</a:t>
            </a:r>
            <a:endParaRPr lang="en-US" dirty="0">
              <a:solidFill>
                <a:srgbClr val="A72B2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028AF-C2D2-FB6C-55D4-F97A4839BAF3}"/>
              </a:ext>
            </a:extLst>
          </p:cNvPr>
          <p:cNvSpPr txBox="1"/>
          <p:nvPr/>
        </p:nvSpPr>
        <p:spPr>
          <a:xfrm>
            <a:off x="1812480" y="1597421"/>
            <a:ext cx="8604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Amsi Pro Normal" panose="020F0503040100060004" pitchFamily="34" charset="0"/>
              </a:rPr>
              <a:t>Adding supplemental coverage changes the economics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54E75E6-0D27-0AF8-E85B-CA8859FA9A9E}"/>
              </a:ext>
            </a:extLst>
          </p:cNvPr>
          <p:cNvSpPr/>
          <p:nvPr/>
        </p:nvSpPr>
        <p:spPr>
          <a:xfrm>
            <a:off x="2392432" y="2511895"/>
            <a:ext cx="1629561" cy="1629561"/>
          </a:xfrm>
          <a:prstGeom prst="ellipse">
            <a:avLst/>
          </a:prstGeom>
          <a:solidFill>
            <a:srgbClr val="003D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55B946-3731-26CE-AC7D-51051760EC59}"/>
              </a:ext>
            </a:extLst>
          </p:cNvPr>
          <p:cNvSpPr txBox="1"/>
          <p:nvPr/>
        </p:nvSpPr>
        <p:spPr>
          <a:xfrm>
            <a:off x="2337520" y="4407333"/>
            <a:ext cx="17368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ACA Plan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D43E89-68D7-84D2-6B93-54AAD607EEC1}"/>
              </a:ext>
            </a:extLst>
          </p:cNvPr>
          <p:cNvSpPr txBox="1"/>
          <p:nvPr/>
        </p:nvSpPr>
        <p:spPr>
          <a:xfrm>
            <a:off x="2337520" y="3084391"/>
            <a:ext cx="173687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chemeClr val="bg1"/>
                </a:solidFill>
                <a:latin typeface="Amsi Pro Normal" panose="020F0503040100060004" pitchFamily="34" charset="0"/>
              </a:rPr>
              <a:t>~$18/month</a:t>
            </a:r>
          </a:p>
          <a:p>
            <a:pPr lvl="0" algn="ctr">
              <a:defRPr/>
            </a:pPr>
            <a:r>
              <a:rPr lang="en-US" sz="1200" dirty="0">
                <a:solidFill>
                  <a:schemeClr val="bg1"/>
                </a:solidFill>
                <a:latin typeface="Amsi Pro Normal" panose="020F0503040100060004" pitchFamily="34" charset="0"/>
              </a:rPr>
              <a:t>~216/year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3E97BA2-0901-03B6-D4FF-F7E3729CEB84}"/>
              </a:ext>
            </a:extLst>
          </p:cNvPr>
          <p:cNvSpPr/>
          <p:nvPr/>
        </p:nvSpPr>
        <p:spPr>
          <a:xfrm>
            <a:off x="4943753" y="2292344"/>
            <a:ext cx="1982589" cy="1982589"/>
          </a:xfrm>
          <a:prstGeom prst="ellipse">
            <a:avLst/>
          </a:prstGeom>
          <a:solidFill>
            <a:srgbClr val="003D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msi Pro Normal" panose="020F05030401000600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06987-3C7C-3E51-1434-4E14898FC049}"/>
              </a:ext>
            </a:extLst>
          </p:cNvPr>
          <p:cNvSpPr txBox="1"/>
          <p:nvPr/>
        </p:nvSpPr>
        <p:spPr>
          <a:xfrm>
            <a:off x="5066608" y="4407333"/>
            <a:ext cx="17368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ACA + Accident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2AF5E8-197A-F8B5-0567-A2843775F18D}"/>
              </a:ext>
            </a:extLst>
          </p:cNvPr>
          <p:cNvSpPr txBox="1"/>
          <p:nvPr/>
        </p:nvSpPr>
        <p:spPr>
          <a:xfrm>
            <a:off x="4753378" y="3007714"/>
            <a:ext cx="233828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chemeClr val="bg1"/>
                </a:solidFill>
                <a:latin typeface="Amsi Pro Normal" panose="020F0503040100060004" pitchFamily="34" charset="0"/>
              </a:rPr>
              <a:t>~$28/month</a:t>
            </a:r>
          </a:p>
          <a:p>
            <a:pPr lvl="0" algn="ctr">
              <a:defRPr/>
            </a:pPr>
            <a:r>
              <a:rPr lang="en-US" sz="1400" dirty="0">
                <a:solidFill>
                  <a:schemeClr val="bg1"/>
                </a:solidFill>
                <a:latin typeface="Amsi Pro Normal" panose="020F0503040100060004" pitchFamily="34" charset="0"/>
              </a:rPr>
              <a:t>~336/year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5F634C-DB89-BDCF-451E-5EF32216260C}"/>
              </a:ext>
            </a:extLst>
          </p:cNvPr>
          <p:cNvSpPr txBox="1"/>
          <p:nvPr/>
        </p:nvSpPr>
        <p:spPr>
          <a:xfrm>
            <a:off x="1795897" y="5214269"/>
            <a:ext cx="8604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msi Pro Normal" panose="020F0503040100060004" pitchFamily="34" charset="0"/>
              </a:rPr>
              <a:t>Increases revenue per client while strengthening protection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4EEAF-8664-9EBF-6A8B-E1B03D047C3E}"/>
              </a:ext>
            </a:extLst>
          </p:cNvPr>
          <p:cNvSpPr txBox="1"/>
          <p:nvPr/>
        </p:nvSpPr>
        <p:spPr>
          <a:xfrm>
            <a:off x="1052348" y="6075279"/>
            <a:ext cx="10087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  <a:t>ACA individual market compensation estimates are derived from publicly available 2026 carrier broker commission schedules and typically range from approximately $15–$20 per member per month (PMPM).</a:t>
            </a:r>
            <a:b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</a:br>
            <a: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  <a:t>Accident and critical illness compensation ranges are based on </a:t>
            </a:r>
            <a:r>
              <a:rPr lang="en-US" sz="1000" dirty="0" err="1"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  <a:t> internal data. Actual compensation may vary by carrier, product, state, and enrollment.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88E2602-8B4D-197C-8732-D4FDCCC2EA22}"/>
              </a:ext>
            </a:extLst>
          </p:cNvPr>
          <p:cNvSpPr/>
          <p:nvPr/>
        </p:nvSpPr>
        <p:spPr>
          <a:xfrm>
            <a:off x="7603879" y="2305669"/>
            <a:ext cx="1981341" cy="1981341"/>
          </a:xfrm>
          <a:prstGeom prst="ellipse">
            <a:avLst/>
          </a:prstGeom>
          <a:solidFill>
            <a:srgbClr val="003D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8D4346-3E25-B76C-2AA1-FB4009B3F2CE}"/>
              </a:ext>
            </a:extLst>
          </p:cNvPr>
          <p:cNvSpPr txBox="1"/>
          <p:nvPr/>
        </p:nvSpPr>
        <p:spPr>
          <a:xfrm>
            <a:off x="7181630" y="4361938"/>
            <a:ext cx="29868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ACA + Accident + </a:t>
            </a:r>
            <a:b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</a:br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Quick Issue Critical Illness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E3C750-A4EE-FB16-28FD-BF673DDBCA3E}"/>
              </a:ext>
            </a:extLst>
          </p:cNvPr>
          <p:cNvSpPr txBox="1"/>
          <p:nvPr/>
        </p:nvSpPr>
        <p:spPr>
          <a:xfrm>
            <a:off x="7490569" y="2860712"/>
            <a:ext cx="21509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~$35-$45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/month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~$420-$540/year</a:t>
            </a:r>
          </a:p>
        </p:txBody>
      </p:sp>
    </p:spTree>
    <p:extLst>
      <p:ext uri="{BB962C8B-B14F-4D97-AF65-F5344CB8AC3E}">
        <p14:creationId xmlns:p14="http://schemas.microsoft.com/office/powerpoint/2010/main" val="2244689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430FD-8759-A781-1DE4-D67BA8E6B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9866CA5B-D945-0259-C224-0750FF0E2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30" y="2056787"/>
            <a:ext cx="4168037" cy="1334443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4000" b="1" dirty="0">
                <a:solidFill>
                  <a:srgbClr val="A72B2A"/>
                </a:solidFill>
              </a:rPr>
              <a:t>Accident-Only Disability </a:t>
            </a:r>
            <a:br>
              <a:rPr lang="en-US" sz="4000" b="1" dirty="0">
                <a:solidFill>
                  <a:srgbClr val="A72B2A"/>
                </a:solidFill>
              </a:rPr>
            </a:br>
            <a:r>
              <a:rPr lang="en-US" sz="4000" b="1" dirty="0">
                <a:solidFill>
                  <a:srgbClr val="A72B2A"/>
                </a:solidFill>
              </a:rPr>
              <a:t>Income Rider </a:t>
            </a:r>
            <a:endParaRPr lang="en-US" sz="4000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B1FE935-3B72-D689-5044-A01CEA49A8EF}"/>
              </a:ext>
            </a:extLst>
          </p:cNvPr>
          <p:cNvSpPr txBox="1">
            <a:spLocks/>
          </p:cNvSpPr>
          <p:nvPr/>
        </p:nvSpPr>
        <p:spPr>
          <a:xfrm>
            <a:off x="5423026" y="1864513"/>
            <a:ext cx="6169944" cy="43970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2400" dirty="0">
                <a:latin typeface="Amsi Pro Normal" panose="020F0503040100060004" pitchFamily="34" charset="0"/>
              </a:rPr>
              <a:t>Adjust rider benefit amounts and three Accident plan levels to meet price points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>
                <a:latin typeface="Amsi Pro Normal" panose="020F0503040100060004" pitchFamily="34" charset="0"/>
              </a:rPr>
              <a:t>Bundle cleanly with Accident + Accidental Death for a broader gap-coverage story with ACA plans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>
                <a:latin typeface="Amsi Pro Normal" panose="020F0503040100060004" pitchFamily="34" charset="0"/>
              </a:rPr>
              <a:t>Fast to quote and place without adding complexity at point of sale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>
                <a:latin typeface="Amsi Pro Normal" panose="020F0503040100060004" pitchFamily="34" charset="0"/>
              </a:rPr>
              <a:t>Create a natural path to cross-sell a full DI product later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1E7CF62-BF92-7F3C-A0BE-CAD519A7F1E1}"/>
              </a:ext>
            </a:extLst>
          </p:cNvPr>
          <p:cNvCxnSpPr>
            <a:cxnSpLocks/>
          </p:cNvCxnSpPr>
          <p:nvPr/>
        </p:nvCxnSpPr>
        <p:spPr>
          <a:xfrm>
            <a:off x="5003869" y="1084881"/>
            <a:ext cx="0" cy="4835472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3833EA2C-0A04-234C-CE7B-57718D8581BA}"/>
              </a:ext>
            </a:extLst>
          </p:cNvPr>
          <p:cNvSpPr txBox="1">
            <a:spLocks/>
          </p:cNvSpPr>
          <p:nvPr/>
        </p:nvSpPr>
        <p:spPr>
          <a:xfrm>
            <a:off x="646586" y="3732396"/>
            <a:ext cx="4168037" cy="980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Amsi Pro Normal" panose="020F0503040100060004" pitchFamily="34" charset="0"/>
              </a:rPr>
              <a:t>Additional revenue opportunity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1F3868-12CD-7785-A6D6-E660F6243EF6}"/>
              </a:ext>
            </a:extLst>
          </p:cNvPr>
          <p:cNvSpPr txBox="1"/>
          <p:nvPr/>
        </p:nvSpPr>
        <p:spPr>
          <a:xfrm>
            <a:off x="646586" y="6261519"/>
            <a:ext cx="9174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  <a:t>Accident-Only Disability Income Rider not available in CA and IL </a:t>
            </a:r>
          </a:p>
        </p:txBody>
      </p:sp>
    </p:spTree>
    <p:extLst>
      <p:ext uri="{BB962C8B-B14F-4D97-AF65-F5344CB8AC3E}">
        <p14:creationId xmlns:p14="http://schemas.microsoft.com/office/powerpoint/2010/main" val="1691216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020EE-47D3-DF97-950F-8AD394AB6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9FFF38-D57B-7931-4071-77A4429E19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9" r="16450"/>
          <a:stretch>
            <a:fillRect/>
          </a:stretch>
        </p:blipFill>
        <p:spPr>
          <a:xfrm rot="20726557">
            <a:off x="-1075682" y="-1338"/>
            <a:ext cx="10315879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DC5AAC6-8D7D-DE1D-841F-926C51F23A26}"/>
              </a:ext>
            </a:extLst>
          </p:cNvPr>
          <p:cNvSpPr txBox="1">
            <a:spLocks/>
          </p:cNvSpPr>
          <p:nvPr/>
        </p:nvSpPr>
        <p:spPr>
          <a:xfrm>
            <a:off x="4534312" y="2621517"/>
            <a:ext cx="7393919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A Proven Partner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7BDD09-E513-0D20-120D-52EFD2BBD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690" y="2148020"/>
            <a:ext cx="2755693" cy="248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60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A4282-DA54-53C3-31DE-C499E19A6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40CDDDBC-D7C9-4154-67F4-765149A9D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30" y="1957397"/>
            <a:ext cx="4240095" cy="1334443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b="1" dirty="0">
                <a:solidFill>
                  <a:srgbClr val="A72B2A"/>
                </a:solidFill>
              </a:rPr>
              <a:t>Why We Chose </a:t>
            </a:r>
            <a:r>
              <a:rPr lang="en-US" b="1" dirty="0" err="1">
                <a:solidFill>
                  <a:srgbClr val="A72B2A"/>
                </a:solidFill>
              </a:rPr>
              <a:t>Assurity</a:t>
            </a:r>
            <a:endParaRPr lang="en-US" sz="4000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5F4444-A999-70AE-0B77-DE02C8AFCCBF}"/>
              </a:ext>
            </a:extLst>
          </p:cNvPr>
          <p:cNvSpPr txBox="1">
            <a:spLocks/>
          </p:cNvSpPr>
          <p:nvPr/>
        </p:nvSpPr>
        <p:spPr>
          <a:xfrm>
            <a:off x="5423022" y="1093337"/>
            <a:ext cx="6169940" cy="43970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Mutual Organization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700" dirty="0">
                <a:latin typeface="Amsi Pro Normal" panose="020F0503040100060004" pitchFamily="34" charset="0"/>
              </a:rPr>
              <a:t>Focused on long-term stability and consistent support for agency partners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Designed for High-Volume ACA Environments</a:t>
            </a:r>
            <a:br>
              <a:rPr lang="en-US" sz="1800" b="1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Built to scale during OEP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Competitive Compensation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Supports revenue growth within each enrollment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Simple, Streamlined Process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Easy to implement without disrupting current workflow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Fast, Reliable Claims Experience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Delivers on the protection clients expect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Middle Market Foreign Resident Program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Supports diverse, multilingual client populations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B37225-C428-DDCC-F536-2716CE034449}"/>
              </a:ext>
            </a:extLst>
          </p:cNvPr>
          <p:cNvCxnSpPr>
            <a:cxnSpLocks/>
          </p:cNvCxnSpPr>
          <p:nvPr/>
        </p:nvCxnSpPr>
        <p:spPr>
          <a:xfrm>
            <a:off x="5003869" y="1084881"/>
            <a:ext cx="0" cy="4835472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387D33E6-F88F-96F6-BE8E-5F3D9A909904}"/>
              </a:ext>
            </a:extLst>
          </p:cNvPr>
          <p:cNvSpPr txBox="1">
            <a:spLocks/>
          </p:cNvSpPr>
          <p:nvPr/>
        </p:nvSpPr>
        <p:spPr>
          <a:xfrm>
            <a:off x="599030" y="3343947"/>
            <a:ext cx="4168037" cy="980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Amsi Pro Normal" panose="020F0503040100060004" pitchFamily="34" charset="0"/>
              </a:rPr>
              <a:t>A partner specifically built for ACA-focused agencies</a:t>
            </a:r>
            <a:endParaRPr lang="en-US" sz="2000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854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EA538-5871-0B15-A675-9DB631245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0F374C-7067-9EEA-BF05-FAE8789F6D23}"/>
              </a:ext>
            </a:extLst>
          </p:cNvPr>
          <p:cNvSpPr txBox="1">
            <a:spLocks/>
          </p:cNvSpPr>
          <p:nvPr/>
        </p:nvSpPr>
        <p:spPr>
          <a:xfrm>
            <a:off x="853347" y="2854614"/>
            <a:ext cx="4623706" cy="28489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Agency Profile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Miami-based agency serving a high-volume, multicultural ACA market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Business Model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High-throughput OEP enrollments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Approach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Integrated Accident coverage into the enrollment conversation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52597F-C438-755A-FB7F-951D93A8EFED}"/>
              </a:ext>
            </a:extLst>
          </p:cNvPr>
          <p:cNvSpPr txBox="1">
            <a:spLocks/>
          </p:cNvSpPr>
          <p:nvPr/>
        </p:nvSpPr>
        <p:spPr>
          <a:xfrm>
            <a:off x="853347" y="738299"/>
            <a:ext cx="10515600" cy="9314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Proven in High-Volume ACA Environments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AE3BC8-BB66-EC78-58AC-F66D5A4403AB}"/>
              </a:ext>
            </a:extLst>
          </p:cNvPr>
          <p:cNvSpPr txBox="1"/>
          <p:nvPr/>
        </p:nvSpPr>
        <p:spPr>
          <a:xfrm>
            <a:off x="1812480" y="1546016"/>
            <a:ext cx="8604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msi Pro Normal" panose="020F0503040100060004" pitchFamily="34" charset="0"/>
              </a:rPr>
              <a:t>This is what this approach looks like in practice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E71D34B-8828-DC32-D7FC-060E2DDA738A}"/>
              </a:ext>
            </a:extLst>
          </p:cNvPr>
          <p:cNvSpPr txBox="1">
            <a:spLocks/>
          </p:cNvSpPr>
          <p:nvPr/>
        </p:nvSpPr>
        <p:spPr>
          <a:xfrm>
            <a:off x="1020347" y="2277302"/>
            <a:ext cx="4421062" cy="40011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A Partner Agency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B9D38AE-5E34-D3A3-A7A6-5EC54390A322}"/>
              </a:ext>
            </a:extLst>
          </p:cNvPr>
          <p:cNvSpPr txBox="1">
            <a:spLocks/>
          </p:cNvSpPr>
          <p:nvPr/>
        </p:nvSpPr>
        <p:spPr>
          <a:xfrm>
            <a:off x="7591832" y="2277302"/>
            <a:ext cx="3311595" cy="40011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Results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D6F465-181B-4075-E2EA-727F7F4545F3}"/>
              </a:ext>
            </a:extLst>
          </p:cNvPr>
          <p:cNvCxnSpPr>
            <a:cxnSpLocks/>
          </p:cNvCxnSpPr>
          <p:nvPr/>
        </p:nvCxnSpPr>
        <p:spPr>
          <a:xfrm>
            <a:off x="6096000" y="2382161"/>
            <a:ext cx="0" cy="3258862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0EBBF23-AEB9-270D-7E32-0975009E7AFB}"/>
              </a:ext>
            </a:extLst>
          </p:cNvPr>
          <p:cNvSpPr txBox="1">
            <a:spLocks/>
          </p:cNvSpPr>
          <p:nvPr/>
        </p:nvSpPr>
        <p:spPr>
          <a:xfrm>
            <a:off x="7034784" y="2717203"/>
            <a:ext cx="4425691" cy="28489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~$450,000 in</a:t>
            </a:r>
            <a:br>
              <a:rPr lang="en-US" sz="1800" b="1" dirty="0">
                <a:solidFill>
                  <a:srgbClr val="000000"/>
                </a:solidFill>
                <a:latin typeface="Amsi Pro Normal" panose="020F0503040100060004" pitchFamily="34" charset="0"/>
              </a:rPr>
            </a:br>
            <a:r>
              <a:rPr lang="en-US" sz="18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Additional Annual Revenue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From 2,900 ACA enrollments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800" dirty="0">
                <a:latin typeface="Amsi Pro Normal" panose="020F0503040100060004" pitchFamily="34" charset="0"/>
              </a:rPr>
              <a:t>with Accident coverage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933EF0-B481-0C9F-FB1B-ADD070F21465}"/>
              </a:ext>
            </a:extLst>
          </p:cNvPr>
          <p:cNvSpPr/>
          <p:nvPr/>
        </p:nvSpPr>
        <p:spPr>
          <a:xfrm>
            <a:off x="7640958" y="4001484"/>
            <a:ext cx="1247803" cy="1247803"/>
          </a:xfrm>
          <a:prstGeom prst="ellipse">
            <a:avLst/>
          </a:prstGeom>
          <a:solidFill>
            <a:srgbClr val="003D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4C855A7-66BE-DF76-6230-2AD838A33B68}"/>
              </a:ext>
            </a:extLst>
          </p:cNvPr>
          <p:cNvSpPr/>
          <p:nvPr/>
        </p:nvSpPr>
        <p:spPr>
          <a:xfrm>
            <a:off x="9617351" y="3915340"/>
            <a:ext cx="1419291" cy="1419291"/>
          </a:xfrm>
          <a:prstGeom prst="ellipse">
            <a:avLst/>
          </a:prstGeom>
          <a:solidFill>
            <a:srgbClr val="003D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ABB75C-FBBB-8A53-DAD2-C6E8B3B50CDA}"/>
              </a:ext>
            </a:extLst>
          </p:cNvPr>
          <p:cNvSpPr txBox="1"/>
          <p:nvPr/>
        </p:nvSpPr>
        <p:spPr>
          <a:xfrm>
            <a:off x="7427002" y="5377491"/>
            <a:ext cx="17368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ACA Plan Only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3C26F-1D32-D133-2437-FAD36F3DFA24}"/>
              </a:ext>
            </a:extLst>
          </p:cNvPr>
          <p:cNvSpPr txBox="1"/>
          <p:nvPr/>
        </p:nvSpPr>
        <p:spPr>
          <a:xfrm>
            <a:off x="9302470" y="5377491"/>
            <a:ext cx="20664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ACA +</a:t>
            </a:r>
            <a:br>
              <a:rPr lang="en-US" sz="1600" b="1" dirty="0">
                <a:solidFill>
                  <a:srgbClr val="000000"/>
                </a:solidFill>
                <a:latin typeface="Amsi Pro Normal" panose="020F0503040100060004" pitchFamily="34" charset="0"/>
              </a:rPr>
            </a:br>
            <a:r>
              <a:rPr lang="en-US" sz="16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Accident Coverage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82EDB0-18DF-4462-867B-DB4F36AC6672}"/>
              </a:ext>
            </a:extLst>
          </p:cNvPr>
          <p:cNvSpPr txBox="1"/>
          <p:nvPr/>
        </p:nvSpPr>
        <p:spPr>
          <a:xfrm>
            <a:off x="7390426" y="4428890"/>
            <a:ext cx="1736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chemeClr val="bg1"/>
                </a:solidFill>
                <a:latin typeface="Amsi Pro Normal" panose="020F0503040100060004" pitchFamily="34" charset="0"/>
              </a:rPr>
              <a:t>$</a:t>
            </a:r>
            <a:r>
              <a:rPr lang="en-US" sz="1600" b="1" dirty="0">
                <a:solidFill>
                  <a:schemeClr val="bg1"/>
                </a:solidFill>
                <a:latin typeface="Amsi Pro Normal" panose="020F0503040100060004" pitchFamily="34" charset="0"/>
              </a:rPr>
              <a:t>626,400</a:t>
            </a:r>
            <a:endParaRPr lang="en-US" b="1" dirty="0">
              <a:solidFill>
                <a:schemeClr val="bg1"/>
              </a:solidFill>
              <a:latin typeface="Amsi Pro Normal" panose="020F05030401000600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7F16A7-ACF1-B306-C54D-0561FBBB81FA}"/>
              </a:ext>
            </a:extLst>
          </p:cNvPr>
          <p:cNvSpPr txBox="1"/>
          <p:nvPr/>
        </p:nvSpPr>
        <p:spPr>
          <a:xfrm>
            <a:off x="9458557" y="4428890"/>
            <a:ext cx="1736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chemeClr val="bg1"/>
                </a:solidFill>
                <a:latin typeface="Amsi Pro Normal" panose="020F0503040100060004" pitchFamily="34" charset="0"/>
              </a:rPr>
              <a:t>$1,075,900</a:t>
            </a:r>
            <a:endParaRPr lang="en-US" sz="2000" b="1" dirty="0">
              <a:solidFill>
                <a:schemeClr val="bg1"/>
              </a:solidFill>
              <a:latin typeface="Amsi Pro Normal" panose="020F050304010006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7E9001-A4FF-E3C7-728C-355FC1467A84}"/>
              </a:ext>
            </a:extLst>
          </p:cNvPr>
          <p:cNvSpPr txBox="1"/>
          <p:nvPr/>
        </p:nvSpPr>
        <p:spPr>
          <a:xfrm>
            <a:off x="969403" y="6083311"/>
            <a:ext cx="1025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  <a:t>Case study example is based on estimated producer compensation assumptions and actual results from a Miami-based insurance agency. ACA estimates are based on publicly available 2026 carrier broker commission schedules (typically ~$15–$20 PMPM).  Supplemental compensation ranges are based on </a:t>
            </a:r>
            <a:r>
              <a:rPr lang="en-US" sz="1000" dirty="0" err="1"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latin typeface="Amsi Pro Cond Light" panose="020B0A06020201010104" pitchFamily="34" charset="77"/>
                <a:cs typeface="Calibri Light" panose="020F0302020204030204" pitchFamily="34" charset="0"/>
              </a:rPr>
              <a:t> internal data. Actual compensation may vary by carrier, product, state, and enrollment. Results are illustrative and may not be representative of all agencies. </a:t>
            </a:r>
          </a:p>
        </p:txBody>
      </p:sp>
    </p:spTree>
    <p:extLst>
      <p:ext uri="{BB962C8B-B14F-4D97-AF65-F5344CB8AC3E}">
        <p14:creationId xmlns:p14="http://schemas.microsoft.com/office/powerpoint/2010/main" val="1303919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531AF-98A8-3738-CBF8-7D9C98D0A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5018C2-21D0-5FC5-F65A-7898BC3FFA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9" r="16450"/>
          <a:stretch>
            <a:fillRect/>
          </a:stretch>
        </p:blipFill>
        <p:spPr>
          <a:xfrm rot="20726557">
            <a:off x="-993489" y="-140095"/>
            <a:ext cx="10315879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9565CE9-6E3E-1FEF-2FE0-5493E1F44FD4}"/>
              </a:ext>
            </a:extLst>
          </p:cNvPr>
          <p:cNvSpPr txBox="1">
            <a:spLocks/>
          </p:cNvSpPr>
          <p:nvPr/>
        </p:nvSpPr>
        <p:spPr>
          <a:xfrm>
            <a:off x="4534312" y="2621517"/>
            <a:ext cx="7393919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Your OEP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291469-8EEE-F840-47EA-300E35ACF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690" y="1925175"/>
            <a:ext cx="2755693" cy="248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89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75F54-A048-203A-4F59-B0072B958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05510FD8-F1E9-37D9-20DB-98648D553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719" y="2264955"/>
            <a:ext cx="3558442" cy="2078155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3600" b="1" dirty="0">
                <a:solidFill>
                  <a:srgbClr val="A72B2A"/>
                </a:solidFill>
              </a:rPr>
              <a:t>Get the Most from Your OEP Performance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4E0BF7D-69B4-3615-3B2E-8EA98B3394EA}"/>
              </a:ext>
            </a:extLst>
          </p:cNvPr>
          <p:cNvSpPr txBox="1">
            <a:spLocks/>
          </p:cNvSpPr>
          <p:nvPr/>
        </p:nvSpPr>
        <p:spPr>
          <a:xfrm>
            <a:off x="4948058" y="2537460"/>
            <a:ext cx="6731878" cy="17068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dirty="0">
                <a:latin typeface="Amsi Pro Normal" panose="020F0503040100060004" pitchFamily="34" charset="0"/>
              </a:rPr>
              <a:t>OEP is a fixed window with limited time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msi Pro Normal" panose="020F0503040100060004" pitchFamily="34" charset="0"/>
              </a:rPr>
              <a:t>Final preparation enables execution at scale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msi Pro Normal" panose="020F0503040100060004" pitchFamily="34" charset="0"/>
              </a:rPr>
              <a:t>Waiting limits revenue opportunity this OEP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1C0601-5111-34EB-252A-8F5E6D7CCF99}"/>
              </a:ext>
            </a:extLst>
          </p:cNvPr>
          <p:cNvCxnSpPr>
            <a:cxnSpLocks/>
          </p:cNvCxnSpPr>
          <p:nvPr/>
        </p:nvCxnSpPr>
        <p:spPr>
          <a:xfrm>
            <a:off x="4552765" y="2218945"/>
            <a:ext cx="0" cy="2048254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463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61E8B-42BE-B11A-A1E2-74693CBFC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EDABFC-57D5-8435-BCB2-4C93C4ACB989}"/>
              </a:ext>
            </a:extLst>
          </p:cNvPr>
          <p:cNvSpPr txBox="1"/>
          <p:nvPr/>
        </p:nvSpPr>
        <p:spPr>
          <a:xfrm>
            <a:off x="282626" y="2713351"/>
            <a:ext cx="16283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1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39AFD6-B6AB-45F2-FD38-275851C9765C}"/>
              </a:ext>
            </a:extLst>
          </p:cNvPr>
          <p:cNvSpPr txBox="1">
            <a:spLocks/>
          </p:cNvSpPr>
          <p:nvPr/>
        </p:nvSpPr>
        <p:spPr>
          <a:xfrm>
            <a:off x="838200" y="1419295"/>
            <a:ext cx="10515600" cy="10324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A72B2A"/>
                </a:solidFill>
                <a:latin typeface="Amsi Pro Normal" panose="020F0503040100060004" pitchFamily="34" charset="0"/>
              </a:rPr>
              <a:t>Preparing for OEP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75C63-426A-4503-0F33-D76E74EF9DE5}"/>
              </a:ext>
            </a:extLst>
          </p:cNvPr>
          <p:cNvSpPr txBox="1"/>
          <p:nvPr/>
        </p:nvSpPr>
        <p:spPr>
          <a:xfrm>
            <a:off x="1447943" y="2913405"/>
            <a:ext cx="2370077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Contract Early</a:t>
            </a:r>
            <a:br>
              <a:rPr lang="en-US" dirty="0">
                <a:latin typeface="Amsi Pro Normal" panose="020F0503040100060004" pitchFamily="34" charset="0"/>
              </a:rPr>
            </a:br>
            <a:r>
              <a:rPr lang="en-US" dirty="0">
                <a:latin typeface="Amsi Pro Normal" panose="020F0503040100060004" pitchFamily="34" charset="0"/>
              </a:rPr>
              <a:t>Ensure producers can offer Assurity Accident and Critical Illness coverage before OEP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27820C-B258-EB43-8B81-FD3FAEAD1A9A}"/>
              </a:ext>
            </a:extLst>
          </p:cNvPr>
          <p:cNvSpPr txBox="1"/>
          <p:nvPr/>
        </p:nvSpPr>
        <p:spPr>
          <a:xfrm>
            <a:off x="4005948" y="2713351"/>
            <a:ext cx="16283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57C963-4A5E-D5CD-654A-A640798E96FC}"/>
              </a:ext>
            </a:extLst>
          </p:cNvPr>
          <p:cNvSpPr txBox="1"/>
          <p:nvPr/>
        </p:nvSpPr>
        <p:spPr>
          <a:xfrm>
            <a:off x="5171265" y="2913405"/>
            <a:ext cx="27430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Train Producers</a:t>
            </a:r>
            <a:br>
              <a:rPr lang="en-US" dirty="0">
                <a:latin typeface="Amsi Pro Normal" panose="020F0503040100060004" pitchFamily="34" charset="0"/>
              </a:rPr>
            </a:br>
            <a:r>
              <a:rPr lang="en-US" dirty="0">
                <a:latin typeface="Amsi Pro Normal" panose="020F0503040100060004" pitchFamily="34" charset="0"/>
              </a:rPr>
              <a:t>Focus on simple positioning around coverage gaps and out-of-pocket risk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7195C8-DD6B-C0A2-A582-8EF04A4F2E71}"/>
              </a:ext>
            </a:extLst>
          </p:cNvPr>
          <p:cNvSpPr txBox="1"/>
          <p:nvPr/>
        </p:nvSpPr>
        <p:spPr>
          <a:xfrm>
            <a:off x="7729270" y="2713351"/>
            <a:ext cx="16283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861347-DFD4-9BA3-C935-DC45E5C91989}"/>
              </a:ext>
            </a:extLst>
          </p:cNvPr>
          <p:cNvSpPr txBox="1"/>
          <p:nvPr/>
        </p:nvSpPr>
        <p:spPr>
          <a:xfrm>
            <a:off x="8894588" y="2913405"/>
            <a:ext cx="25323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Amsi Pro Normal" panose="020F0503040100060004" pitchFamily="34" charset="0"/>
              </a:rPr>
              <a:t>Reinforce Consistently</a:t>
            </a:r>
          </a:p>
          <a:p>
            <a:r>
              <a:rPr lang="en-US" dirty="0">
                <a:latin typeface="Amsi Pro Normal" panose="020F0503040100060004" pitchFamily="34" charset="0"/>
              </a:rPr>
              <a:t>Build repetition before OEP begins</a:t>
            </a:r>
          </a:p>
        </p:txBody>
      </p:sp>
    </p:spTree>
    <p:extLst>
      <p:ext uri="{BB962C8B-B14F-4D97-AF65-F5344CB8AC3E}">
        <p14:creationId xmlns:p14="http://schemas.microsoft.com/office/powerpoint/2010/main" val="567623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C27C-567C-54FA-BAC8-4ACF8E3DF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5B510-6543-989C-332F-87DA708B6C7D}"/>
              </a:ext>
            </a:extLst>
          </p:cNvPr>
          <p:cNvSpPr txBox="1">
            <a:spLocks/>
          </p:cNvSpPr>
          <p:nvPr/>
        </p:nvSpPr>
        <p:spPr>
          <a:xfrm>
            <a:off x="0" y="1150644"/>
            <a:ext cx="12192000" cy="89191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Everything You Need to Prepare for OEP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1BAFF-04ED-9CAB-F3B4-CA4479B7D255}"/>
              </a:ext>
            </a:extLst>
          </p:cNvPr>
          <p:cNvSpPr txBox="1"/>
          <p:nvPr/>
        </p:nvSpPr>
        <p:spPr>
          <a:xfrm>
            <a:off x="1032546" y="3347372"/>
            <a:ext cx="2366166" cy="2722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msi Pro Normal" panose="020F0503040100060004" pitchFamily="34" charset="0"/>
              </a:rPr>
              <a:t>Central</a:t>
            </a:r>
            <a:br>
              <a:rPr lang="en-US" b="1" dirty="0">
                <a:solidFill>
                  <a:srgbClr val="000000"/>
                </a:solidFill>
                <a:latin typeface="Amsi Pro Normal" panose="020F0503040100060004" pitchFamily="34" charset="0"/>
              </a:rPr>
            </a:br>
            <a:r>
              <a:rPr lang="en-US" b="1" dirty="0">
                <a:solidFill>
                  <a:srgbClr val="000000"/>
                </a:solidFill>
                <a:latin typeface="Amsi Pro Normal" panose="020F0503040100060004" pitchFamily="34" charset="0"/>
              </a:rPr>
              <a:t>Activation Hub</a:t>
            </a:r>
            <a:br>
              <a:rPr lang="en-US" dirty="0">
                <a:latin typeface="Amsi Pro Normal" panose="020F0503040100060004" pitchFamily="34" charset="0"/>
              </a:rPr>
            </a:br>
            <a:r>
              <a:rPr lang="en-US" sz="1600" dirty="0">
                <a:latin typeface="Amsi Pro Normal" panose="020F0503040100060004" pitchFamily="34" charset="0"/>
              </a:rPr>
              <a:t>ACA-focused microsite with contracting, training, guides, FAQs, and campaign 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2150EB-A040-EB74-8ACC-E90D2127EE31}"/>
              </a:ext>
            </a:extLst>
          </p:cNvPr>
          <p:cNvSpPr txBox="1"/>
          <p:nvPr/>
        </p:nvSpPr>
        <p:spPr>
          <a:xfrm>
            <a:off x="3825305" y="3347372"/>
            <a:ext cx="2213089" cy="19367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msi Pro Normal" panose="020F0503040100060004" pitchFamily="34" charset="0"/>
              </a:rPr>
              <a:t>Multilingual</a:t>
            </a:r>
            <a:br>
              <a:rPr lang="en-US" b="1" dirty="0">
                <a:solidFill>
                  <a:srgbClr val="000000"/>
                </a:solidFill>
                <a:latin typeface="Amsi Pro Normal" panose="020F0503040100060004" pitchFamily="34" charset="0"/>
              </a:rPr>
            </a:br>
            <a:r>
              <a:rPr lang="en-US" b="1" dirty="0">
                <a:solidFill>
                  <a:srgbClr val="000000"/>
                </a:solidFill>
                <a:latin typeface="Amsi Pro Normal" panose="020F0503040100060004" pitchFamily="34" charset="0"/>
              </a:rPr>
              <a:t>Sales Tools</a:t>
            </a:r>
            <a:br>
              <a:rPr lang="en-US" sz="1600" dirty="0">
                <a:latin typeface="Amsi Pro Normal" panose="020F0503040100060004" pitchFamily="34" charset="0"/>
              </a:rPr>
            </a:br>
            <a:r>
              <a:rPr lang="en-US" sz="1600" dirty="0">
                <a:latin typeface="Amsi Pro Normal" panose="020F0503040100060004" pitchFamily="34" charset="0"/>
              </a:rPr>
              <a:t>In-language materials and quick-reference guides for diverse markets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96911E-B1E5-F40B-3EF1-5222CA713A0F}"/>
              </a:ext>
            </a:extLst>
          </p:cNvPr>
          <p:cNvSpPr txBox="1"/>
          <p:nvPr/>
        </p:nvSpPr>
        <p:spPr>
          <a:xfrm>
            <a:off x="6464987" y="3347372"/>
            <a:ext cx="2231422" cy="1579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msi Pro Normal" panose="020F0503040100060004" pitchFamily="34" charset="0"/>
              </a:rPr>
              <a:t>Training &amp; Enablement</a:t>
            </a:r>
            <a:br>
              <a:rPr lang="en-US" sz="1600" dirty="0">
                <a:latin typeface="Amsi Pro Normal" panose="020F0503040100060004" pitchFamily="34" charset="0"/>
              </a:rPr>
            </a:br>
            <a:r>
              <a:rPr lang="en-US" sz="1600" dirty="0">
                <a:latin typeface="Amsi Pro Normal" panose="020F0503040100060004" pitchFamily="34" charset="0"/>
              </a:rPr>
              <a:t>Train-the-trainer toolkit, presentations, and videos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2C9A2D-1487-E442-1C02-5D10D9A09084}"/>
              </a:ext>
            </a:extLst>
          </p:cNvPr>
          <p:cNvSpPr txBox="1"/>
          <p:nvPr/>
        </p:nvSpPr>
        <p:spPr>
          <a:xfrm>
            <a:off x="9123002" y="3347372"/>
            <a:ext cx="2231421" cy="17939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msi Pro Normal" panose="020F0503040100060004" pitchFamily="34" charset="0"/>
              </a:rPr>
              <a:t>Ongoing Reinforcement</a:t>
            </a:r>
            <a:br>
              <a:rPr lang="en-US" sz="1600" dirty="0">
                <a:latin typeface="Amsi Pro Normal" panose="020F0503040100060004" pitchFamily="34" charset="0"/>
              </a:rPr>
            </a:br>
            <a:r>
              <a:rPr lang="en-US" sz="1600" dirty="0">
                <a:latin typeface="Amsi Pro Normal" panose="020F0503040100060004" pitchFamily="34" charset="0"/>
              </a:rPr>
              <a:t>Marketing content, case studies, and communication tools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6B674A7-E93B-AB36-4F4C-E1B93DB11F4D}"/>
              </a:ext>
            </a:extLst>
          </p:cNvPr>
          <p:cNvGrpSpPr/>
          <p:nvPr/>
        </p:nvGrpSpPr>
        <p:grpSpPr>
          <a:xfrm>
            <a:off x="6398246" y="5875866"/>
            <a:ext cx="5793753" cy="866176"/>
            <a:chOff x="5680214" y="5052024"/>
            <a:chExt cx="4734970" cy="707886"/>
          </a:xfrm>
          <a:solidFill>
            <a:srgbClr val="003D4C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CC74E85-3783-8DD2-D20B-6E352FC52D7F}"/>
                </a:ext>
              </a:extLst>
            </p:cNvPr>
            <p:cNvSpPr/>
            <p:nvPr/>
          </p:nvSpPr>
          <p:spPr>
            <a:xfrm>
              <a:off x="6020932" y="5052024"/>
              <a:ext cx="4394252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BAFBF40-EA76-A2A0-35FB-384F2ED6E7D8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09F60FE-7723-BBBF-58BD-9CA164CF81E6}"/>
              </a:ext>
            </a:extLst>
          </p:cNvPr>
          <p:cNvSpPr txBox="1"/>
          <p:nvPr/>
        </p:nvSpPr>
        <p:spPr>
          <a:xfrm>
            <a:off x="7501571" y="6147766"/>
            <a:ext cx="460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Built for high-volume ACA environments.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A5D244F-5079-F437-A23D-5B35DB876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171" y="5993332"/>
            <a:ext cx="683986" cy="592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717D06-9F37-73A5-C26B-72AA1EBC0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4343" y="2504402"/>
            <a:ext cx="609600" cy="50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B1254D-758E-D686-DE1E-7E3302BA9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7049" y="2479002"/>
            <a:ext cx="609600" cy="558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1CAFCA-5DCA-BBB6-9663-DFD2A01BA3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770" y="2459952"/>
            <a:ext cx="609600" cy="596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2F5B712-AE4E-9573-B24E-15D98FBC1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5662" y="2394860"/>
            <a:ext cx="5461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12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4683D-CE88-A3A2-FA12-0144E7E0D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A471BB-DCFB-458B-B2AB-E4ACE9FFA9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9" r="16450"/>
          <a:stretch>
            <a:fillRect/>
          </a:stretch>
        </p:blipFill>
        <p:spPr>
          <a:xfrm rot="20726557">
            <a:off x="-1098592" y="-140094"/>
            <a:ext cx="10315879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BFC6F7F-F189-72B2-F1E4-DFA21623805C}"/>
              </a:ext>
            </a:extLst>
          </p:cNvPr>
          <p:cNvSpPr txBox="1">
            <a:spLocks/>
          </p:cNvSpPr>
          <p:nvPr/>
        </p:nvSpPr>
        <p:spPr>
          <a:xfrm>
            <a:off x="4534312" y="2692957"/>
            <a:ext cx="8210138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What Happens Next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F4F489-1A90-EE48-E1E2-6C9EE2DAB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690" y="1925175"/>
            <a:ext cx="2755693" cy="248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88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1256D-63D7-4830-8C02-99D0110A2049}"/>
              </a:ext>
            </a:extLst>
          </p:cNvPr>
          <p:cNvSpPr txBox="1">
            <a:spLocks/>
          </p:cNvSpPr>
          <p:nvPr/>
        </p:nvSpPr>
        <p:spPr>
          <a:xfrm>
            <a:off x="888075" y="692816"/>
            <a:ext cx="10515600" cy="8906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A72B2A"/>
                </a:solidFill>
                <a:latin typeface="Amsi Pro Normal" panose="020F0503040100060004" pitchFamily="34" charset="0"/>
              </a:rPr>
              <a:t>Start the Conversation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0986801E-8FF9-04DE-7C19-FF7282FFD8E6}"/>
              </a:ext>
            </a:extLst>
          </p:cNvPr>
          <p:cNvSpPr txBox="1">
            <a:spLocks/>
          </p:cNvSpPr>
          <p:nvPr/>
        </p:nvSpPr>
        <p:spPr>
          <a:xfrm>
            <a:off x="2724643" y="4173981"/>
            <a:ext cx="3232518" cy="1361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000" b="1" dirty="0" err="1">
                <a:solidFill>
                  <a:srgbClr val="225764"/>
                </a:solidFill>
                <a:latin typeface="Amsi Pro Normal" panose="020F0503040100060004" pitchFamily="34" charset="0"/>
              </a:rPr>
              <a:t>UnYoung</a:t>
            </a: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 Botelho</a:t>
            </a:r>
            <a:br>
              <a:rPr lang="en-US" sz="1400" dirty="0">
                <a:latin typeface="Amsi Pro Normal" panose="020F0503040100060004" pitchFamily="34" charset="0"/>
              </a:rPr>
            </a:br>
            <a:r>
              <a:rPr lang="en-US" sz="1300" dirty="0">
                <a:latin typeface="Amsi Pro Normal" panose="020F0503040100060004" pitchFamily="34" charset="0"/>
              </a:rPr>
              <a:t>Executive Vice President, Individual Sales and National Accounts</a:t>
            </a:r>
            <a:br>
              <a:rPr lang="en-US" sz="1300" dirty="0">
                <a:latin typeface="Amsi Pro Normal" panose="020F0503040100060004" pitchFamily="34" charset="0"/>
              </a:rPr>
            </a:br>
            <a:r>
              <a:rPr lang="en-US" sz="1300" dirty="0" err="1">
                <a:latin typeface="Amsi Pro Normal" panose="020F0503040100060004" pitchFamily="34" charset="0"/>
              </a:rPr>
              <a:t>UBotelho@assurity.com</a:t>
            </a:r>
            <a:br>
              <a:rPr lang="en-US" sz="1300" dirty="0">
                <a:latin typeface="Amsi Pro Normal" panose="020F0503040100060004" pitchFamily="34" charset="0"/>
              </a:rPr>
            </a:br>
            <a:r>
              <a:rPr lang="en-US" sz="1300" dirty="0">
                <a:latin typeface="Amsi Pro Normal" panose="020F0503040100060004" pitchFamily="34" charset="0"/>
              </a:rPr>
              <a:t>(402) 437‑3428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1529C-24CA-EF7C-53EC-0FC59E3D36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7" t="3138" r="2764" b="13292"/>
          <a:stretch>
            <a:fillRect/>
          </a:stretch>
        </p:blipFill>
        <p:spPr>
          <a:xfrm>
            <a:off x="3029776" y="2112553"/>
            <a:ext cx="1901033" cy="1894048"/>
          </a:xfrm>
          <a:prstGeom prst="ellipse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E0073D-EF34-D44D-12D3-09CF20CE1D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588"/>
                    </a14:imgEffect>
                    <a14:imgEffect>
                      <a14:saturation sa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46" r="4672" b="13321"/>
          <a:stretch>
            <a:fillRect/>
          </a:stretch>
        </p:blipFill>
        <p:spPr>
          <a:xfrm>
            <a:off x="7261191" y="2122713"/>
            <a:ext cx="1901033" cy="1894048"/>
          </a:xfrm>
          <a:prstGeom prst="ellipse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1A94A7F-4104-1E52-23D0-274BFC737280}"/>
              </a:ext>
            </a:extLst>
          </p:cNvPr>
          <p:cNvSpPr txBox="1">
            <a:spLocks/>
          </p:cNvSpPr>
          <p:nvPr/>
        </p:nvSpPr>
        <p:spPr>
          <a:xfrm>
            <a:off x="7126522" y="4173981"/>
            <a:ext cx="2340835" cy="1361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Mike Feltman</a:t>
            </a:r>
            <a:br>
              <a:rPr lang="en-US" sz="1400" dirty="0">
                <a:latin typeface="Amsi Pro Normal" panose="020F0503040100060004" pitchFamily="34" charset="0"/>
              </a:rPr>
            </a:br>
            <a:r>
              <a:rPr lang="en-US" sz="1300" dirty="0">
                <a:latin typeface="Amsi Pro Normal" panose="020F0503040100060004" pitchFamily="34" charset="0"/>
              </a:rPr>
              <a:t>National Accounts Relationship Manager</a:t>
            </a:r>
            <a:br>
              <a:rPr lang="en-US" sz="1300" dirty="0">
                <a:latin typeface="Amsi Pro Normal" panose="020F0503040100060004" pitchFamily="34" charset="0"/>
              </a:rPr>
            </a:br>
            <a:r>
              <a:rPr lang="en-US" sz="1300" dirty="0">
                <a:latin typeface="Amsi Pro Normal" panose="020F0503040100060004" pitchFamily="34" charset="0"/>
              </a:rPr>
              <a:t>MFeltman@assurity.com</a:t>
            </a:r>
            <a:br>
              <a:rPr lang="en-US" sz="1300" dirty="0">
                <a:latin typeface="Amsi Pro Normal" panose="020F0503040100060004" pitchFamily="34" charset="0"/>
              </a:rPr>
            </a:br>
            <a:r>
              <a:rPr lang="en-US" sz="1300" dirty="0">
                <a:latin typeface="Amsi Pro Normal" panose="020F0503040100060004" pitchFamily="34" charset="0"/>
              </a:rPr>
              <a:t>(402) 437‑4450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068C38-77F2-D636-DE47-D634263046E3}"/>
              </a:ext>
            </a:extLst>
          </p:cNvPr>
          <p:cNvSpPr txBox="1"/>
          <p:nvPr/>
        </p:nvSpPr>
        <p:spPr>
          <a:xfrm>
            <a:off x="3050381" y="1398848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Amsi Pro Normal" panose="020F0503040100060004" pitchFamily="34" charset="0"/>
              </a:rPr>
              <a:t>Assurity</a:t>
            </a:r>
            <a:r>
              <a:rPr lang="en-US" dirty="0">
                <a:latin typeface="Amsi Pro Normal" panose="020F0503040100060004" pitchFamily="34" charset="0"/>
              </a:rPr>
              <a:t> National Account Team</a:t>
            </a:r>
          </a:p>
        </p:txBody>
      </p:sp>
    </p:spTree>
    <p:extLst>
      <p:ext uri="{BB962C8B-B14F-4D97-AF65-F5344CB8AC3E}">
        <p14:creationId xmlns:p14="http://schemas.microsoft.com/office/powerpoint/2010/main" val="2244155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CE30BD-38FE-5C32-D04E-0235205B1C13}"/>
              </a:ext>
            </a:extLst>
          </p:cNvPr>
          <p:cNvSpPr txBox="1"/>
          <p:nvPr/>
        </p:nvSpPr>
        <p:spPr>
          <a:xfrm>
            <a:off x="538479" y="4698708"/>
            <a:ext cx="1101344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Compensation examples shown in this presentation are illustrative and based on estimated producer compensation assumptions.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Actual compensation may vary by carrier, product, state, underwriting, and enrollment factors.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Case study examples reflect actual results from a Miami-based insurance agency combined with estimated compensation assumptions and are provided for illustrative purposes only. Results are not guaranteed and may not be representative of all agencies.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FOR PRODUCER USE ONLY. NOT FOR USE WITH THE GENERAL PUBLIC. NOT AVAILABLE IN NEW YORK. </a:t>
            </a:r>
            <a:b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</a:b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Policy Form No. I H2203, I H1820, I H2016, I H2004 and I H2011 are underwritten by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 Life Insurance Company, Lincoln, Nebraska. Please note that the sales of this product requires a health insurance license. </a:t>
            </a:r>
          </a:p>
          <a:p>
            <a:pPr>
              <a:spcBef>
                <a:spcPts val="600"/>
              </a:spcBef>
            </a:pP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 is a marketing name for the mutual holding company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 Group, Inc. and its subsidiaries. Those subsidiaries include but are not limited to: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 Life Insurance Company and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 Life Insurance Company of New York. Insurance products and services are offered by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 Life Insurance Company in all states except New York. In New York, insurance products and services are offered by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 Life Insurance Company of New York, Albany, NY. Product availability, features and rates may vary by state. 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  <a:cs typeface="Calibri Light" panose="020F0302020204030204" pitchFamily="34" charset="0"/>
              </a:rPr>
              <a:t>15-204-000001-26</a:t>
            </a:r>
          </a:p>
        </p:txBody>
      </p:sp>
    </p:spTree>
    <p:extLst>
      <p:ext uri="{BB962C8B-B14F-4D97-AF65-F5344CB8AC3E}">
        <p14:creationId xmlns:p14="http://schemas.microsoft.com/office/powerpoint/2010/main" val="3161302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surity">
      <a:dk1>
        <a:srgbClr val="595959"/>
      </a:dk1>
      <a:lt1>
        <a:sysClr val="window" lastClr="FFFFFF"/>
      </a:lt1>
      <a:dk2>
        <a:srgbClr val="A72B2A"/>
      </a:dk2>
      <a:lt2>
        <a:srgbClr val="E7E6E6"/>
      </a:lt2>
      <a:accent1>
        <a:srgbClr val="A72B2A"/>
      </a:accent1>
      <a:accent2>
        <a:srgbClr val="63666A"/>
      </a:accent2>
      <a:accent3>
        <a:srgbClr val="003D4C"/>
      </a:accent3>
      <a:accent4>
        <a:srgbClr val="2DCCD3"/>
      </a:accent4>
      <a:accent5>
        <a:srgbClr val="FFBF3F"/>
      </a:accent5>
      <a:accent6>
        <a:srgbClr val="EBFAFB"/>
      </a:accent6>
      <a:hlink>
        <a:srgbClr val="2DCCD3"/>
      </a:hlink>
      <a:folHlink>
        <a:srgbClr val="2DCCD3"/>
      </a:folHlink>
    </a:clrScheme>
    <a:fontScheme name="Amsi Pro">
      <a:majorFont>
        <a:latin typeface="Amsi Pro Bold"/>
        <a:ea typeface=""/>
        <a:cs typeface=""/>
      </a:majorFont>
      <a:minorFont>
        <a:latin typeface="Amsi Pr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Assurity">
      <a:dk1>
        <a:srgbClr val="595959"/>
      </a:dk1>
      <a:lt1>
        <a:sysClr val="window" lastClr="FFFFFF"/>
      </a:lt1>
      <a:dk2>
        <a:srgbClr val="A72B2A"/>
      </a:dk2>
      <a:lt2>
        <a:srgbClr val="E7E6E6"/>
      </a:lt2>
      <a:accent1>
        <a:srgbClr val="A72B2A"/>
      </a:accent1>
      <a:accent2>
        <a:srgbClr val="63666A"/>
      </a:accent2>
      <a:accent3>
        <a:srgbClr val="003D4C"/>
      </a:accent3>
      <a:accent4>
        <a:srgbClr val="2DCCD3"/>
      </a:accent4>
      <a:accent5>
        <a:srgbClr val="FFBF3F"/>
      </a:accent5>
      <a:accent6>
        <a:srgbClr val="EBFAFB"/>
      </a:accent6>
      <a:hlink>
        <a:srgbClr val="2DCCD3"/>
      </a:hlink>
      <a:folHlink>
        <a:srgbClr val="2DCCD3"/>
      </a:folHlink>
    </a:clrScheme>
    <a:fontScheme name="Amsi Pro">
      <a:majorFont>
        <a:latin typeface="Amsi Pro Bold"/>
        <a:ea typeface=""/>
        <a:cs typeface=""/>
      </a:majorFont>
      <a:minorFont>
        <a:latin typeface="Amsi Pr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BDC961781CFF408971E3A6FAA4E7A1" ma:contentTypeVersion="13" ma:contentTypeDescription="Create a new document." ma:contentTypeScope="" ma:versionID="b1daaa2981d2af02812d5a5d5728a38f">
  <xsd:schema xmlns:xsd="http://www.w3.org/2001/XMLSchema" xmlns:xs="http://www.w3.org/2001/XMLSchema" xmlns:p="http://schemas.microsoft.com/office/2006/metadata/properties" xmlns:ns3="402f7271-4cd1-4d79-bb55-d3ec0e117be1" xmlns:ns4="6156a5a7-0295-445d-ab01-9be11154ae38" targetNamespace="http://schemas.microsoft.com/office/2006/metadata/properties" ma:root="true" ma:fieldsID="5ccef454a6a215e82fdd4531a879d31e" ns3:_="" ns4:_="">
    <xsd:import namespace="402f7271-4cd1-4d79-bb55-d3ec0e117be1"/>
    <xsd:import namespace="6156a5a7-0295-445d-ab01-9be11154ae3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f7271-4cd1-4d79-bb55-d3ec0e117b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6a5a7-0295-445d-ab01-9be11154ae3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873A6D-969B-4856-A5E7-6470E18A55D5}">
  <ds:schemaRefs>
    <ds:schemaRef ds:uri="402f7271-4cd1-4d79-bb55-d3ec0e117be1"/>
    <ds:schemaRef ds:uri="6156a5a7-0295-445d-ab01-9be11154ae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FE7410E-B335-4E5A-B80C-A8376F234B0A}">
  <ds:schemaRefs>
    <ds:schemaRef ds:uri="402f7271-4cd1-4d79-bb55-d3ec0e117be1"/>
    <ds:schemaRef ds:uri="6156a5a7-0295-445d-ab01-9be11154ae3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801F857-458A-4D15-A983-B5C9D823CF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14441</TotalTime>
  <Words>2932</Words>
  <Application>Microsoft Macintosh PowerPoint</Application>
  <PresentationFormat>Widescreen</PresentationFormat>
  <Paragraphs>168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Amsi Pro Cond Light</vt:lpstr>
      <vt:lpstr>Amsi Pro Normal</vt:lpstr>
      <vt:lpstr>Arial</vt:lpstr>
      <vt:lpstr>Office Theme</vt:lpstr>
      <vt:lpstr>1_Office Theme</vt:lpstr>
      <vt:lpstr>PowerPoint Presentation</vt:lpstr>
      <vt:lpstr>Adapting to Changing ACA Economics</vt:lpstr>
      <vt:lpstr>What’s Changing in the ACA Market </vt:lpstr>
      <vt:lpstr>What This Means for ACA-Focused Agencies</vt:lpstr>
      <vt:lpstr>Revenue Is Getting Harder to Scale</vt:lpstr>
      <vt:lpstr>PowerPoint Presentation</vt:lpstr>
      <vt:lpstr>Increasing Revenue Within the Same Client Relationship</vt:lpstr>
      <vt:lpstr>A Simple Way to Increase Revenue Per Enrollment</vt:lpstr>
      <vt:lpstr>Why This Works in ACA Markets</vt:lpstr>
      <vt:lpstr>Increasing Revenue Per Enrollment</vt:lpstr>
      <vt:lpstr>Accident-Only Disability  Income Rider </vt:lpstr>
      <vt:lpstr>PowerPoint Presentation</vt:lpstr>
      <vt:lpstr>Why We Chose Assurity</vt:lpstr>
      <vt:lpstr>PowerPoint Presentation</vt:lpstr>
      <vt:lpstr>PowerPoint Presentation</vt:lpstr>
      <vt:lpstr>Get the Most from Your OEP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Assurity Life Insurance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Lange</dc:creator>
  <cp:lastModifiedBy>Tom Duong</cp:lastModifiedBy>
  <cp:revision>465</cp:revision>
  <dcterms:created xsi:type="dcterms:W3CDTF">2019-06-27T20:56:52Z</dcterms:created>
  <dcterms:modified xsi:type="dcterms:W3CDTF">2026-09-08T15:20:22Z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0x01010078BDC961781CFF408971E3A6FAA4E7A1</vt:lpwstr>
  </property>
</Properties>
</file>