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  <p:sldMasterId id="2147483661" r:id="rId6"/>
    <p:sldMasterId id="2147483670" r:id="rId7"/>
  </p:sldMasterIdLst>
  <p:notesMasterIdLst>
    <p:notesMasterId r:id="rId40"/>
  </p:notesMasterIdLst>
  <p:handoutMasterIdLst>
    <p:handoutMasterId r:id="rId41"/>
  </p:handoutMasterIdLst>
  <p:sldIdLst>
    <p:sldId id="681" r:id="rId8"/>
    <p:sldId id="742" r:id="rId9"/>
    <p:sldId id="690" r:id="rId10"/>
    <p:sldId id="735" r:id="rId11"/>
    <p:sldId id="739" r:id="rId12"/>
    <p:sldId id="693" r:id="rId13"/>
    <p:sldId id="695" r:id="rId14"/>
    <p:sldId id="733" r:id="rId15"/>
    <p:sldId id="697" r:id="rId16"/>
    <p:sldId id="730" r:id="rId17"/>
    <p:sldId id="737" r:id="rId18"/>
    <p:sldId id="732" r:id="rId19"/>
    <p:sldId id="738" r:id="rId20"/>
    <p:sldId id="708" r:id="rId21"/>
    <p:sldId id="709" r:id="rId22"/>
    <p:sldId id="744" r:id="rId23"/>
    <p:sldId id="745" r:id="rId24"/>
    <p:sldId id="746" r:id="rId25"/>
    <p:sldId id="712" r:id="rId26"/>
    <p:sldId id="713" r:id="rId27"/>
    <p:sldId id="716" r:id="rId28"/>
    <p:sldId id="696" r:id="rId29"/>
    <p:sldId id="743" r:id="rId30"/>
    <p:sldId id="721" r:id="rId31"/>
    <p:sldId id="734" r:id="rId32"/>
    <p:sldId id="728" r:id="rId33"/>
    <p:sldId id="724" r:id="rId34"/>
    <p:sldId id="723" r:id="rId35"/>
    <p:sldId id="725" r:id="rId36"/>
    <p:sldId id="726" r:id="rId37"/>
    <p:sldId id="647" r:id="rId38"/>
    <p:sldId id="26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C4A732-7AA4-53F9-C16E-1AD47D4B006A}" name="Matt Balascak" initials="MB" userId="Matt Balascak" providerId="None"/>
  <p188:author id="{CF28286E-5FB4-C7EB-648A-2EC84D6DFCEE}" name="Jacque Pinger" initials="JP" userId="S::ja3439@assurity.com::e904ece2-1bb0-4f4a-956f-0737d4de5d96" providerId="AD"/>
  <p188:author id="{F2E9179F-444C-848A-EDDA-4C6AAB83CF1A}" name="Josh Wolf" initials="JW" userId="S::jo3912@assurity.com::02f3ec3d-a0f7-4d5e-8bce-fa61fdf1312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764"/>
    <a:srgbClr val="A72B2A"/>
    <a:srgbClr val="003D4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39" autoAdjust="0"/>
    <p:restoredTop sz="79863" autoAdjust="0"/>
  </p:normalViewPr>
  <p:slideViewPr>
    <p:cSldViewPr snapToGrid="0">
      <p:cViewPr varScale="1">
        <p:scale>
          <a:sx n="100" d="100"/>
          <a:sy n="100" d="100"/>
        </p:scale>
        <p:origin x="616" y="168"/>
      </p:cViewPr>
      <p:guideLst>
        <p:guide orient="horz" pos="213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4" d="100"/>
        <a:sy n="114" d="100"/>
      </p:scale>
      <p:origin x="0" y="0"/>
    </p:cViewPr>
  </p:notesTextViewPr>
  <p:notesViewPr>
    <p:cSldViewPr snapToGrid="0">
      <p:cViewPr>
        <p:scale>
          <a:sx n="93" d="100"/>
          <a:sy n="93" d="100"/>
        </p:scale>
        <p:origin x="6272" y="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microsoft.com/office/2018/10/relationships/authors" Target="authors.xml"/><Relationship Id="rId20" Type="http://schemas.openxmlformats.org/officeDocument/2006/relationships/slide" Target="slides/slide13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C29F718-D485-CCF3-550C-3077AA5910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4723E6-80D8-EDBB-BCEB-C55D62E82E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A2257-C15E-4044-B7B1-1BF9283DD05A}" type="datetimeFigureOut">
              <a:rPr lang="en-US" smtClean="0">
                <a:latin typeface="Amsi Pro Normal" panose="020F0503040100060004" pitchFamily="34" charset="0"/>
              </a:rPr>
              <a:t>9/23/26</a:t>
            </a:fld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3CB05-AC67-B37B-01D3-78F3682417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1BC40-0AD5-C0E3-A17B-94F569EC3C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7C76C-5A69-449C-9083-E64A455343A6}" type="slidenum">
              <a:rPr lang="en-US" smtClean="0">
                <a:latin typeface="Amsi Pro Normal" panose="020F0503040100060004" pitchFamily="34" charset="0"/>
              </a:rPr>
              <a:t>‹#›</a:t>
            </a:fld>
            <a:endParaRPr lang="en-US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904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msi Pro Normal" panose="020F0503040100060004" pitchFamily="34" charset="0"/>
              </a:defRPr>
            </a:lvl1pPr>
          </a:lstStyle>
          <a:p>
            <a:fld id="{BDC9314F-2A64-4108-8DD7-51C487D7B46E}" type="datetimeFigureOut">
              <a:rPr lang="en-US" smtClean="0"/>
              <a:pPr/>
              <a:t>9/23/26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msi Pro Normal" panose="020F0503040100060004" pitchFamily="34" charset="0"/>
              </a:defRPr>
            </a:lvl1pPr>
          </a:lstStyle>
          <a:p>
            <a:fld id="{F6354C11-D369-4687-98D2-D6B0C56A95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3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msi Pro Normal" panose="020F0503040100060004" pitchFamily="34" charset="0"/>
        <a:ea typeface="+mn-ea"/>
        <a:cs typeface="+mn-cs"/>
      </a:defRPr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25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34B87-FD47-BD46-5DD3-F48512140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A9ABD-4580-174E-3F0D-0340BA6E2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04F2EE-4F02-E9B3-45E6-149762F08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58E2F-21C4-29AA-6C00-5A2A561BB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791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F5A98-499F-8A7C-1811-70380845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B0F0A-AE14-8982-3755-6E1D9ADD3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FB6262-39C4-0D4C-9B85-8A763BD5B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F0BC9-68BE-BD23-1C5C-0187EDBE1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44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12389-DA5F-3195-1457-F21CBE0D1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150210-A764-0624-F3CD-F36D347DC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D9611F-5A2D-0319-6AA5-FD2F59F658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682AA-31CF-6303-D8B7-679AEC505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31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3592C-3497-B90E-EB8B-8D8991E40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F41242-EB83-C3EB-1CE4-E576F30D4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F1AF1-35E0-36D1-A079-65A00561A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11F34-2181-E68C-B6ED-12FE4CB04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227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6FAA1-2979-619C-7A64-B3578E044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7CA80-7043-8689-930D-3A57ADD04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EC54C-3D4E-E686-DFCD-B560CBFF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AF11C-D467-8C91-8C91-7E796DA6A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853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4BBF-D328-044B-CC88-DCC1E5148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2C0B4-CF12-2C79-CAA0-D03E7F017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33A265-2CFB-4034-326C-B31F752F7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FEEF3-AAFB-79E3-607B-55529B125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899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389DA-C56A-B47E-D09E-251722788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AF45D-6253-0DC1-B073-C2602B180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01E89D-344C-442A-2992-4C633FB20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21EDF-C539-1366-4785-BDAAEDB3D8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53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53AE4-033B-890A-C656-AB95F6E54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5BF637-8104-9AD9-AB64-BA49F2A31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BFF8B-B82A-6A01-C938-DF50639C1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BCA9F-DBB8-2532-B651-D855545FB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40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F0B2B-A2FD-A784-6B03-0F613E185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0C35A-EA2D-B803-8C60-D801C6F82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72F168-030E-EE9C-6692-6F68269BE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148CE-37F4-04AC-2D1A-24755EAE9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63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E8206-360A-1D14-6CDF-E925BACCA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6057B-F6F6-7C95-C637-CD4DB7E531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26E27D-B856-67B4-C7C0-874EE46A3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25B82-D49F-2CE3-4EAE-00889EB03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407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6659E-4366-5D2D-EDE0-EFA0A6992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2DAB22-AC6B-25AE-5DB2-33D94593E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B3548F-244F-C936-166D-2F55B88EC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• Assurity operates as a mutual company, focused on long-term stability rather than short-term shareholder performance</a:t>
            </a:r>
            <a:br>
              <a:rPr lang="en-US" dirty="0"/>
            </a:br>
            <a:r>
              <a:rPr lang="en-US" dirty="0"/>
              <a:t>• This can resonate with agencies experiencing frequent changes from publicly traded carriers</a:t>
            </a:r>
            <a:br>
              <a:rPr lang="en-US" dirty="0"/>
            </a:br>
            <a:r>
              <a:rPr lang="en-US" dirty="0"/>
              <a:t>• The model supports consistency across national accounts, RVPs, and agency networks</a:t>
            </a:r>
            <a:br>
              <a:rPr lang="en-US" dirty="0"/>
            </a:br>
            <a:r>
              <a:rPr lang="en-US" dirty="0"/>
              <a:t>• Designed to align with the realities of high-volume ACA environments</a:t>
            </a:r>
            <a:br>
              <a:rPr lang="en-US" dirty="0"/>
            </a:br>
            <a:r>
              <a:rPr lang="en-US" dirty="0"/>
              <a:t>• Processes are streamlined to support speed, consistency, and ease of adoption during OEP</a:t>
            </a:r>
            <a:br>
              <a:rPr lang="en-US" dirty="0"/>
            </a:br>
            <a:r>
              <a:rPr lang="en-US" dirty="0"/>
              <a:t>• Compensation structure adds incremental revenue within each enrollment</a:t>
            </a:r>
            <a:br>
              <a:rPr lang="en-US" dirty="0"/>
            </a:br>
            <a:r>
              <a:rPr lang="en-US" dirty="0"/>
              <a:t>• Claims experience is reliable and supports client trust</a:t>
            </a:r>
            <a:br>
              <a:rPr lang="en-US" dirty="0"/>
            </a:br>
            <a:r>
              <a:rPr lang="en-US" dirty="0"/>
              <a:t>• We're one of a few carriers that even offers coverage to foreign resident clients — Accident and Quick Issue CI, specifically. And that process is built right into our digital application flow.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69EF4-2123-6482-2295-881C52622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15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50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2A62F-20CA-ADAE-8CA5-B177F635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049CE4-C2E0-2492-08B6-DD2D5FB88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F3CAE6-07E0-7BE1-7448-E731F6B69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C77FF-6BE0-7976-E86B-DA700D374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27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A10F-AA96-0ECD-81C3-212C8BEB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16A41-A5E9-0A9D-D946-A15D79E54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50B75-1237-F029-B74C-3307A7F03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5D8A1-8B79-C093-70C0-1F3F4073EF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9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91E87-A599-A1FE-B2F6-5E3BB3061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E81EB6-C084-AC51-53BC-EA9222EC42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92965-F3D7-8EBC-72AC-9BC477A72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C7119-E5D5-4309-7E83-FCF4702354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47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79817-108E-E8AD-22AE-66405800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566DA-404D-8A9F-A3FF-05B0CA3C63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C1A892-CACC-3A64-2616-97D704B6A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3D01D-C911-211E-C916-DDC92AD3F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98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77A2-5D59-D998-7BBB-7F4CEEF5B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BE234-4896-F302-EA6E-AFCC8137A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57DBB-E16F-7063-5ECA-4C6F30257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053AA-E337-E22A-9251-1AD6DADF8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027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843A5-6A76-1779-7402-A6739FED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77F9A4-9820-291B-3CE5-685A970BF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CDCCD6-F9A9-1261-82A2-964F43E6A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D9943-498C-490D-EAB4-1132D3578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371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B30BF-9DB4-73F8-694E-56FAB0AE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5900B-483E-5508-FD0C-DBD579BA2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C476C7-B2E5-F3FD-2E42-3C6F9735E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F1B4C-A547-5B58-9AAC-00E88AEC3F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2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1DCDC-97DF-85EC-5169-7872FBCDB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7B849-EDC6-5989-8DFD-611FDF7D2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0160AA-4C7E-FF91-6D77-1AB261CF1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24E37-1665-E65E-05F0-C2B39A2D6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69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9852-BE1C-A317-63B2-236565F97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C67210-4CB8-CB2B-B7BC-56D3955E4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389AC4-47A7-EF4B-2935-ACBD09C50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91256-7B34-CC82-3733-6D06ABAE0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19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6FC37-7ACD-83BE-5AAB-7C21CA788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08121-A2C5-07CB-2CB2-24219F8D0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88F5E-85D9-C8AB-DFCF-04D32AC73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01858-89D2-2BE9-6969-508F9B57E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969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C6DE6-5956-7338-B26D-76B699550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22B67-E032-E278-8899-40619AE56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23E78A-1135-2292-FFD4-25B693570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7611D-D9A6-68E9-495D-F080DF3A8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392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6BA37-2B05-46E0-4457-47C8C2A4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9CCC20-9CAC-D9C9-F040-9A9013EF7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C8638-1939-1842-AE18-58D42D7FC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30607-0CD3-EDB5-F2D4-20F0DA9FF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988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354C11-D369-4687-98D2-D6B0C56A956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3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01859"/>
            <a:ext cx="3932237" cy="5059192"/>
          </a:xfrm>
        </p:spPr>
        <p:txBody>
          <a:bodyPr anchor="ctr">
            <a:noAutofit/>
          </a:bodyPr>
          <a:lstStyle>
            <a:lvl1pPr algn="r">
              <a:defRPr sz="4400" b="0" i="0">
                <a:solidFill>
                  <a:schemeClr val="accent1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618" y="801859"/>
            <a:ext cx="5615770" cy="5059192"/>
          </a:xfrm>
        </p:spPr>
        <p:txBody>
          <a:bodyPr anchor="ctr"/>
          <a:lstStyle>
            <a:lvl1pPr>
              <a:defRPr sz="3200" b="0" i="0">
                <a:latin typeface="Amsi Pro Normal" panose="020F0503040100060004" pitchFamily="34" charset="0"/>
              </a:defRPr>
            </a:lvl1pPr>
            <a:lvl2pPr>
              <a:defRPr sz="2800" b="0" i="0">
                <a:latin typeface="Amsi Pro Normal" panose="020F0503040100060004" pitchFamily="34" charset="0"/>
              </a:defRPr>
            </a:lvl2pPr>
            <a:lvl3pPr>
              <a:defRPr sz="2400" b="0" i="0">
                <a:latin typeface="Amsi Pro Normal" panose="020F0503040100060004" pitchFamily="34" charset="0"/>
              </a:defRPr>
            </a:lvl3pPr>
            <a:lvl4pPr>
              <a:defRPr sz="2000" b="0" i="0">
                <a:latin typeface="Amsi Pro Normal" panose="020F0503040100060004" pitchFamily="34" charset="0"/>
              </a:defRPr>
            </a:lvl4pPr>
            <a:lvl5pPr>
              <a:defRPr sz="2000" b="0" i="0">
                <a:latin typeface="Amsi Pro Normal" panose="020F05030401000600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90978" y="801858"/>
            <a:ext cx="0" cy="5059192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15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solidFill>
                  <a:schemeClr val="tx2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Amsi Pro Normal" panose="020F050304010006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85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  <a:lvl2pPr>
              <a:defRPr b="0" i="0">
                <a:latin typeface="Amsi Pro Normal" panose="020F0503040100060004" pitchFamily="34" charset="0"/>
              </a:defRPr>
            </a:lvl2pPr>
            <a:lvl3pPr>
              <a:defRPr b="0" i="0">
                <a:latin typeface="Amsi Pro Normal" panose="020F0503040100060004" pitchFamily="34" charset="0"/>
              </a:defRPr>
            </a:lvl3pPr>
            <a:lvl4pPr>
              <a:defRPr b="0" i="0">
                <a:latin typeface="Amsi Pro Normal" panose="020F0503040100060004" pitchFamily="34" charset="0"/>
              </a:defRPr>
            </a:lvl4pPr>
            <a:lvl5pPr>
              <a:defRPr b="0" i="0">
                <a:latin typeface="Amsi Pro Normal" panose="020F05030401000600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0631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 algn="ctr">
              <a:defRPr sz="4800" b="0" i="0">
                <a:solidFill>
                  <a:schemeClr val="accent1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msi Pro Normal" panose="020F050304010006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  <a:lvl2pPr>
              <a:defRPr b="0" i="0">
                <a:latin typeface="Amsi Pro Normal" panose="020F0503040100060004" pitchFamily="34" charset="0"/>
              </a:defRPr>
            </a:lvl2pPr>
            <a:lvl3pPr>
              <a:defRPr b="0" i="0">
                <a:latin typeface="Amsi Pro Normal" panose="020F0503040100060004" pitchFamily="34" charset="0"/>
              </a:defRPr>
            </a:lvl3pPr>
            <a:lvl4pPr>
              <a:defRPr b="0" i="0">
                <a:latin typeface="Amsi Pro Normal" panose="020F0503040100060004" pitchFamily="34" charset="0"/>
              </a:defRPr>
            </a:lvl4pPr>
            <a:lvl5pPr>
              <a:defRPr b="0" i="0">
                <a:latin typeface="Amsi Pro Normal" panose="020F05030401000600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Amsi Pro Normal" panose="020F050304010006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  <a:lvl2pPr>
              <a:defRPr b="0" i="0">
                <a:latin typeface="Amsi Pro Normal" panose="020F0503040100060004" pitchFamily="34" charset="0"/>
              </a:defRPr>
            </a:lvl2pPr>
            <a:lvl3pPr>
              <a:defRPr b="0" i="0">
                <a:latin typeface="Amsi Pro Normal" panose="020F0503040100060004" pitchFamily="34" charset="0"/>
              </a:defRPr>
            </a:lvl3pPr>
            <a:lvl4pPr>
              <a:defRPr b="0" i="0">
                <a:latin typeface="Amsi Pro Normal" panose="020F0503040100060004" pitchFamily="34" charset="0"/>
              </a:defRPr>
            </a:lvl4pPr>
            <a:lvl5pPr>
              <a:defRPr b="0" i="0">
                <a:latin typeface="Amsi Pro Normal" panose="020F05030401000600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652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74738" y="1025403"/>
            <a:ext cx="10229850" cy="4451350"/>
          </a:xfrm>
        </p:spPr>
        <p:txBody>
          <a:bodyPr anchor="ctr">
            <a:normAutofit/>
          </a:bodyPr>
          <a:lstStyle>
            <a:lvl1pPr marL="0" indent="0">
              <a:lnSpc>
                <a:spcPts val="8400"/>
              </a:lnSpc>
              <a:spcBef>
                <a:spcPts val="0"/>
              </a:spcBef>
              <a:buNone/>
              <a:defRPr sz="9600" b="0" i="0">
                <a:solidFill>
                  <a:schemeClr val="tx2"/>
                </a:solidFill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5558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184" y="2296843"/>
            <a:ext cx="3913632" cy="904994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36575" y="4120896"/>
            <a:ext cx="11436350" cy="1987804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 baseline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Sample disclaimer goes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315456"/>
            <a:ext cx="12192000" cy="548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35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44991"/>
            <a:ext cx="4716950" cy="1600200"/>
          </a:xfrm>
        </p:spPr>
        <p:txBody>
          <a:bodyPr anchor="b">
            <a:noAutofit/>
          </a:bodyPr>
          <a:lstStyle>
            <a:lvl1pPr>
              <a:defRPr sz="4400" b="0" i="0">
                <a:solidFill>
                  <a:schemeClr val="accent1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77242" y="0"/>
            <a:ext cx="6114757" cy="6306671"/>
          </a:xfrm>
        </p:spPr>
        <p:txBody>
          <a:bodyPr/>
          <a:lstStyle>
            <a:lvl1pPr marL="0" indent="0">
              <a:buNone/>
              <a:defRPr sz="3200" b="0" i="0">
                <a:latin typeface="Amsi Pro Normal" panose="020F05030401000600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45191"/>
            <a:ext cx="4716950" cy="2064434"/>
          </a:xfrm>
        </p:spPr>
        <p:txBody>
          <a:bodyPr/>
          <a:lstStyle>
            <a:lvl1pPr marL="0" indent="0">
              <a:buNone/>
              <a:defRPr sz="1600" b="0" i="0">
                <a:latin typeface="Amsi Pro Normal" panose="020F05030401000600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338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297" y="1787602"/>
            <a:ext cx="6463354" cy="1638886"/>
          </a:xfrm>
        </p:spPr>
        <p:txBody>
          <a:bodyPr anchor="b">
            <a:noAutofit/>
          </a:bodyPr>
          <a:lstStyle>
            <a:lvl1pPr>
              <a:defRPr sz="4400" b="0" i="0">
                <a:solidFill>
                  <a:schemeClr val="accent1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3297" y="3387801"/>
            <a:ext cx="6463354" cy="2114343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Amsi Pro Normal" panose="020F05030401000600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086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490127" y="1939332"/>
            <a:ext cx="8701873" cy="26025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si Pro Normal" panose="020F05030401000600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455" y="1787602"/>
            <a:ext cx="6463354" cy="1638886"/>
          </a:xfrm>
        </p:spPr>
        <p:txBody>
          <a:bodyPr anchor="b">
            <a:noAutofit/>
          </a:bodyPr>
          <a:lstStyle>
            <a:lvl1pPr>
              <a:defRPr sz="4400" b="0" i="0">
                <a:solidFill>
                  <a:schemeClr val="accent1"/>
                </a:solidFill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455" y="3387801"/>
            <a:ext cx="6463354" cy="2114343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Amsi Pro Normal" panose="020F05030401000600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68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67543"/>
            <a:ext cx="10515600" cy="1325563"/>
          </a:xfrm>
        </p:spPr>
        <p:txBody>
          <a:bodyPr/>
          <a:lstStyle>
            <a:lvl1pPr algn="ctr">
              <a:defRPr b="0" i="0"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855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CAA61-2207-141C-EC13-BDF7FA2C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4888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803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38200" y="1560879"/>
            <a:ext cx="48089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099175" y="0"/>
            <a:ext cx="6092825" cy="6858000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838200" y="3165370"/>
            <a:ext cx="4808538" cy="2522538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  <a:lvl2pPr>
              <a:defRPr b="0" i="0">
                <a:latin typeface="Amsi Pro Normal" panose="020F0503040100060004" pitchFamily="34" charset="0"/>
              </a:defRPr>
            </a:lvl2pPr>
            <a:lvl3pPr>
              <a:defRPr b="0" i="0">
                <a:latin typeface="Amsi Pro Normal" panose="020F0503040100060004" pitchFamily="34" charset="0"/>
              </a:defRPr>
            </a:lvl3pPr>
            <a:lvl4pPr>
              <a:defRPr b="0" i="0">
                <a:latin typeface="Amsi Pro Normal" panose="020F0503040100060004" pitchFamily="34" charset="0"/>
              </a:defRPr>
            </a:lvl4pPr>
            <a:lvl5pPr>
              <a:defRPr b="0" i="0">
                <a:latin typeface="Amsi Pro Normal" panose="020F05030401000600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0360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6535615" y="1560879"/>
            <a:ext cx="48089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2825" cy="6858000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536051" y="3165370"/>
            <a:ext cx="4808538" cy="2522538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  <a:lvl2pPr>
              <a:defRPr b="0" i="0">
                <a:latin typeface="Amsi Pro Normal" panose="020F0503040100060004" pitchFamily="34" charset="0"/>
              </a:defRPr>
            </a:lvl2pPr>
            <a:lvl3pPr>
              <a:defRPr b="0" i="0">
                <a:latin typeface="Amsi Pro Normal" panose="020F0503040100060004" pitchFamily="34" charset="0"/>
              </a:defRPr>
            </a:lvl3pPr>
            <a:lvl4pPr>
              <a:defRPr b="0" i="0">
                <a:latin typeface="Amsi Pro Normal" panose="020F0503040100060004" pitchFamily="34" charset="0"/>
              </a:defRPr>
            </a:lvl4pPr>
            <a:lvl5pPr>
              <a:defRPr b="0" i="0">
                <a:latin typeface="Amsi Pro Normal" panose="020F05030401000600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91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507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302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077" y="2858888"/>
            <a:ext cx="4071846" cy="9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47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157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9440" y="6451815"/>
            <a:ext cx="1188720" cy="275923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74738" y="1025403"/>
            <a:ext cx="10229850" cy="4451350"/>
          </a:xfrm>
        </p:spPr>
        <p:txBody>
          <a:bodyPr anchor="ctr">
            <a:normAutofit/>
          </a:bodyPr>
          <a:lstStyle>
            <a:lvl1pPr marL="0" indent="0">
              <a:lnSpc>
                <a:spcPts val="8400"/>
              </a:lnSpc>
              <a:spcBef>
                <a:spcPts val="0"/>
              </a:spcBef>
              <a:buNone/>
              <a:defRPr sz="9600" b="0" i="0">
                <a:solidFill>
                  <a:schemeClr val="tx1"/>
                </a:solidFill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151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07231" y="1321236"/>
            <a:ext cx="10777538" cy="1987550"/>
          </a:xfrm>
        </p:spPr>
        <p:txBody>
          <a:bodyPr anchor="b">
            <a:normAutofit/>
          </a:bodyPr>
          <a:lstStyle>
            <a:lvl1pPr marL="0" indent="0" algn="ctr">
              <a:buNone/>
              <a:defRPr sz="4800" b="0" i="0">
                <a:latin typeface="Amsi Pro Normal" panose="020F05030401000600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932432" y="3462528"/>
            <a:ext cx="8327136" cy="0"/>
          </a:xfrm>
          <a:prstGeom prst="line">
            <a:avLst/>
          </a:prstGeom>
          <a:ln w="19050" cap="rnd" cmpd="sng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07231" y="3726803"/>
            <a:ext cx="10777538" cy="1987550"/>
          </a:xfrm>
        </p:spPr>
        <p:txBody>
          <a:bodyPr anchor="t">
            <a:normAutofit/>
          </a:bodyPr>
          <a:lstStyle>
            <a:lvl1pPr marL="0" indent="0" algn="ctr">
              <a:buNone/>
              <a:defRPr sz="3600" b="0" i="0">
                <a:latin typeface="Amsi Pro Normal" panose="020F05030401000600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9440" y="6451815"/>
            <a:ext cx="1188720" cy="27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30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7231" y="3801969"/>
            <a:ext cx="10777538" cy="1987550"/>
          </a:xfrm>
        </p:spPr>
        <p:txBody>
          <a:bodyPr anchor="t">
            <a:normAutofit/>
          </a:bodyPr>
          <a:lstStyle>
            <a:lvl1pPr marL="0" indent="0" algn="ctr">
              <a:buNone/>
              <a:defRPr sz="4800" b="0" i="0">
                <a:latin typeface="Amsi Pro Normal" panose="020F05030401000600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932432" y="3462528"/>
            <a:ext cx="8327136" cy="0"/>
          </a:xfrm>
          <a:prstGeom prst="line">
            <a:avLst/>
          </a:prstGeom>
          <a:ln w="19050" cap="rnd" cmpd="sng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9CF84EE-C008-4642-BCEA-3EE4C526AD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077" y="2029155"/>
            <a:ext cx="4071846" cy="9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15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/>
          <p:cNvSpPr>
            <a:spLocks noGrp="1"/>
          </p:cNvSpPr>
          <p:nvPr>
            <p:ph type="pic" sz="quarter" idx="10"/>
          </p:nvPr>
        </p:nvSpPr>
        <p:spPr>
          <a:xfrm>
            <a:off x="7448551" y="0"/>
            <a:ext cx="4743450" cy="6858000"/>
          </a:xfrm>
        </p:spPr>
        <p:txBody>
          <a:bodyPr rtlCol="0">
            <a:normAutofit/>
          </a:bodyPr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pPr lv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7632605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C0126D-FF28-0346-90E8-02572AE42474}"/>
              </a:ext>
            </a:extLst>
          </p:cNvPr>
          <p:cNvCxnSpPr>
            <a:cxnSpLocks/>
          </p:cNvCxnSpPr>
          <p:nvPr userDrawn="1"/>
        </p:nvCxnSpPr>
        <p:spPr>
          <a:xfrm>
            <a:off x="2753139" y="1982029"/>
            <a:ext cx="2796430" cy="0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  <a:rou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53B036-8E18-C447-B639-0B1CDA5B4B7B}"/>
              </a:ext>
            </a:extLst>
          </p:cNvPr>
          <p:cNvCxnSpPr>
            <a:cxnSpLocks/>
          </p:cNvCxnSpPr>
          <p:nvPr userDrawn="1"/>
        </p:nvCxnSpPr>
        <p:spPr>
          <a:xfrm>
            <a:off x="6639339" y="1982029"/>
            <a:ext cx="2796430" cy="0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  <a:rou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1A378F-B881-C44C-A97F-6B4F819F8612}"/>
              </a:ext>
            </a:extLst>
          </p:cNvPr>
          <p:cNvCxnSpPr>
            <a:cxnSpLocks/>
          </p:cNvCxnSpPr>
          <p:nvPr userDrawn="1"/>
        </p:nvCxnSpPr>
        <p:spPr>
          <a:xfrm>
            <a:off x="2753139" y="4973708"/>
            <a:ext cx="6682630" cy="0"/>
          </a:xfrm>
          <a:prstGeom prst="line">
            <a:avLst/>
          </a:prstGeom>
          <a:ln w="19050" cap="rnd">
            <a:solidFill>
              <a:schemeClr val="bg2"/>
            </a:solidFill>
            <a:prstDash val="sysDot"/>
            <a:rou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62AFE68-AD90-FC47-8D32-9E20C3E68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249" y="1664076"/>
            <a:ext cx="806410" cy="599259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80257" y="2352675"/>
            <a:ext cx="10631487" cy="2255838"/>
          </a:xfrm>
        </p:spPr>
        <p:txBody>
          <a:bodyPr>
            <a:normAutofit/>
          </a:bodyPr>
          <a:lstStyle>
            <a:lvl1pPr marL="0" indent="0" algn="ctr">
              <a:buNone/>
              <a:defRPr sz="4800" b="0" i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8944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0" i="0"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70082" y="2392558"/>
            <a:ext cx="1660525" cy="1658937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853958" y="2392558"/>
            <a:ext cx="1660525" cy="1658937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723766" y="2392558"/>
            <a:ext cx="1660525" cy="1658937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594799" y="2392558"/>
            <a:ext cx="1660525" cy="1658937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483276" y="4310063"/>
            <a:ext cx="2401887" cy="184943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353084" y="4310063"/>
            <a:ext cx="2401887" cy="184943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9222892" y="4310063"/>
            <a:ext cx="2401887" cy="184943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599400" y="4310063"/>
            <a:ext cx="2401887" cy="184943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0352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0" i="0">
                <a:latin typeface="Amsi Pro Normal" panose="020F05030401000600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09175" y="2290414"/>
            <a:ext cx="3184856" cy="3186231"/>
          </a:xfrm>
        </p:spPr>
        <p:txBody>
          <a:bodyPr/>
          <a:lstStyle>
            <a:lvl1pPr>
              <a:defRPr b="0" i="0">
                <a:latin typeface="Amsi Pro Normal" panose="020F05030401000600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426075" y="2541588"/>
            <a:ext cx="5205413" cy="2543175"/>
          </a:xfrm>
        </p:spPr>
        <p:txBody>
          <a:bodyPr anchor="ctr"/>
          <a:lstStyle>
            <a:lvl1pPr marL="0" indent="0">
              <a:buNone/>
              <a:defRPr b="0" i="0">
                <a:latin typeface="Amsi Pro Normal" panose="020F05030401000600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325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654018"/>
            <a:ext cx="12192000" cy="210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si Pro Normal" panose="020F05030401000600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724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50" r:id="rId3"/>
    <p:sldLayoutId id="2147483653" r:id="rId4"/>
    <p:sldLayoutId id="2147483655" r:id="rId5"/>
    <p:sldLayoutId id="2147483680" r:id="rId6"/>
    <p:sldLayoutId id="2147483658" r:id="rId7"/>
    <p:sldLayoutId id="2147483659" r:id="rId8"/>
    <p:sldLayoutId id="2147483683" r:id="rId9"/>
    <p:sldLayoutId id="2147483684" r:id="rId10"/>
    <p:sldLayoutId id="2147483699" r:id="rId11"/>
    <p:sldLayoutId id="21474837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Amsi Pro Normal" panose="020F050304010006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9440" y="6451815"/>
            <a:ext cx="1188720" cy="27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2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70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Amsi Pro Normal" panose="020F050304010006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6906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89" r:id="rId2"/>
    <p:sldLayoutId id="2147483690" r:id="rId3"/>
    <p:sldLayoutId id="2147483669" r:id="rId4"/>
    <p:sldLayoutId id="2147483698" r:id="rId5"/>
    <p:sldLayoutId id="214748369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msi Pro Normal" panose="020F050304010006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si Pro Normal" panose="020F050304010006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9440" y="6451815"/>
            <a:ext cx="1188720" cy="27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6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1" r:id="rId2"/>
    <p:sldLayoutId id="214748368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Amsi Pro Normal" panose="020F050304010006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msi Pro Normal" panose="020F050304010006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msi Pro Normal" panose="020F050304010006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msi Pro Normal" panose="020F050304010006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msi Pro Normal" panose="020F050304010006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msi Pro Normal" panose="020F050304010006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DEA6905-B0F5-45EC-BD90-A7547EB3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034739" y="-157812"/>
            <a:ext cx="11888900" cy="4597889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588CB2-70A6-BBF5-2C06-833579E3B0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099" y="1856907"/>
            <a:ext cx="3007435" cy="27149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3B5679-38E3-DDB4-C0CA-F26E347F1C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8505" y="5689205"/>
            <a:ext cx="2076666" cy="482033"/>
          </a:xfrm>
          <a:prstGeom prst="rect">
            <a:avLst/>
          </a:prstGeom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96EF9C1C-FDF3-CFD8-077C-D9B73D4AF9AD}"/>
              </a:ext>
            </a:extLst>
          </p:cNvPr>
          <p:cNvSpPr txBox="1">
            <a:spLocks/>
          </p:cNvSpPr>
          <p:nvPr/>
        </p:nvSpPr>
        <p:spPr>
          <a:xfrm>
            <a:off x="4280824" y="1894236"/>
            <a:ext cx="7592121" cy="27980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Turn Up the Value in</a:t>
            </a:r>
            <a:br>
              <a:rPr kumimoji="0" lang="en-US" sz="4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</a:br>
            <a:r>
              <a:rPr kumimoji="0" lang="en-US" sz="4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si Pro Normal" panose="020F0503040100060004" pitchFamily="34" charset="0"/>
                <a:ea typeface="+mn-ea"/>
                <a:cs typeface="+mn-cs"/>
              </a:rPr>
              <a:t>Every ACA Enrollment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345C1B-3B6F-5CF7-067E-405255AD34CE}"/>
              </a:ext>
            </a:extLst>
          </p:cNvPr>
          <p:cNvSpPr txBox="1"/>
          <p:nvPr/>
        </p:nvSpPr>
        <p:spPr>
          <a:xfrm>
            <a:off x="4300703" y="3617704"/>
            <a:ext cx="72444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msi Pro Normal" panose="020F0503040100060004" pitchFamily="34" charset="0"/>
              </a:rPr>
              <a:t>A simple way to strengthen protection and increase revenue per enrollment</a:t>
            </a:r>
          </a:p>
        </p:txBody>
      </p:sp>
    </p:spTree>
    <p:extLst>
      <p:ext uri="{BB962C8B-B14F-4D97-AF65-F5344CB8AC3E}">
        <p14:creationId xmlns:p14="http://schemas.microsoft.com/office/powerpoint/2010/main" val="280591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21AB0-0106-D84B-BE57-D57C7A11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F3F4787C-C029-EB89-3922-93F880CF6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729872"/>
            <a:ext cx="12191998" cy="989561"/>
          </a:xfrm>
        </p:spPr>
        <p:txBody>
          <a:bodyPr>
            <a:normAutofit/>
          </a:bodyPr>
          <a:lstStyle/>
          <a:p>
            <a:r>
              <a:rPr lang="en-US" sz="4800" b="1" dirty="0"/>
              <a:t>Why This Matters Now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67B2495-FA62-F258-5C9D-723C2FDA0E67}"/>
              </a:ext>
            </a:extLst>
          </p:cNvPr>
          <p:cNvSpPr txBox="1">
            <a:spLocks/>
          </p:cNvSpPr>
          <p:nvPr/>
        </p:nvSpPr>
        <p:spPr>
          <a:xfrm>
            <a:off x="1175838" y="2178124"/>
            <a:ext cx="4652495" cy="34552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The ACA Market Is Changing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Eligibility Shifts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Fewer clients qualifying for ACA coverage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Rising Out-of-Pocket Exposure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Higher deductibles and cost-sharing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Fragmented Coverage Approaches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More conversations involving multiple products to fill gaps</a:t>
            </a:r>
          </a:p>
          <a:p>
            <a:pPr marL="0" indent="0">
              <a:spcAft>
                <a:spcPts val="600"/>
              </a:spcAft>
              <a:buNone/>
            </a:pPr>
            <a:endParaRPr lang="en-US" sz="1400" dirty="0">
              <a:latin typeface="Amsi Pro Normal" panose="020F05030401000600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E3439E-0196-459B-1C69-0CFE1D07936F}"/>
              </a:ext>
            </a:extLst>
          </p:cNvPr>
          <p:cNvSpPr txBox="1">
            <a:spLocks/>
          </p:cNvSpPr>
          <p:nvPr/>
        </p:nvSpPr>
        <p:spPr>
          <a:xfrm>
            <a:off x="6631335" y="2178124"/>
            <a:ext cx="5044954" cy="34552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What That Means for You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Declining Revenue per Enrollment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Commission changes reducing ACA earnings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Pressure to Offset Lost Revenue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Finding new ways to maintain income without changing OEP workflows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More Complex Client Conversations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Coverage gaps extending enrollment discussions during a compressed OEP window</a:t>
            </a:r>
          </a:p>
          <a:p>
            <a:pPr marL="0" indent="0">
              <a:spcAft>
                <a:spcPts val="600"/>
              </a:spcAft>
              <a:buNone/>
            </a:pPr>
            <a:endParaRPr lang="en-US" sz="1400" dirty="0">
              <a:latin typeface="Amsi Pro Normal" panose="020F05030401000600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AD82AB6-313D-3934-6A58-7716895CC1A2}"/>
              </a:ext>
            </a:extLst>
          </p:cNvPr>
          <p:cNvCxnSpPr>
            <a:cxnSpLocks/>
          </p:cNvCxnSpPr>
          <p:nvPr/>
        </p:nvCxnSpPr>
        <p:spPr>
          <a:xfrm>
            <a:off x="6096000" y="2318648"/>
            <a:ext cx="0" cy="3210615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28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6EDEC-727F-48E0-B075-A30FC734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84E3D42-5755-B2CC-4C83-2AD9603D076C}"/>
              </a:ext>
            </a:extLst>
          </p:cNvPr>
          <p:cNvSpPr txBox="1">
            <a:spLocks/>
          </p:cNvSpPr>
          <p:nvPr/>
        </p:nvSpPr>
        <p:spPr>
          <a:xfrm>
            <a:off x="5375621" y="1273649"/>
            <a:ext cx="4775376" cy="357582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Every enrollment already starts with a coverage conversation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msi Pro Normal" panose="020F0503040100060004" pitchFamily="34" charset="0"/>
              </a:rPr>
              <a:t>Protection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msi Pro Normal" panose="020F0503040100060004" pitchFamily="34" charset="0"/>
              </a:rPr>
              <a:t>Cost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msi Pro Normal" panose="020F0503040100060004" pitchFamily="34" charset="0"/>
              </a:rPr>
              <a:t>Financial risk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msi Pro Normal" panose="020F050304010006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Gaps are already being identified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msi Pro Normal" panose="020F0503040100060004" pitchFamily="34" charset="0"/>
              </a:rPr>
              <a:t>Deductibles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msi Pro Normal" panose="020F0503040100060004" pitchFamily="34" charset="0"/>
              </a:rPr>
              <a:t>Out-of-pocket exposure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Amsi Pro Normal" panose="020F050304010006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The opportunity is already built into the conversation you’re having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msi Pro Normal" panose="020F0503040100060004" pitchFamily="34" charset="0"/>
              </a:rPr>
              <a:t>More value can be captured without changing your process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2956752-3F31-F08C-D8CD-F034D07AAEED}"/>
              </a:ext>
            </a:extLst>
          </p:cNvPr>
          <p:cNvCxnSpPr>
            <a:cxnSpLocks/>
          </p:cNvCxnSpPr>
          <p:nvPr/>
        </p:nvCxnSpPr>
        <p:spPr>
          <a:xfrm>
            <a:off x="4681867" y="1036931"/>
            <a:ext cx="0" cy="4792369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9B4EC33-D63D-4B07-9C27-C10239FC6961}"/>
              </a:ext>
            </a:extLst>
          </p:cNvPr>
          <p:cNvSpPr txBox="1">
            <a:spLocks/>
          </p:cNvSpPr>
          <p:nvPr/>
        </p:nvSpPr>
        <p:spPr>
          <a:xfrm>
            <a:off x="599030" y="1072089"/>
            <a:ext cx="3766230" cy="32083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200" b="1" dirty="0">
                <a:latin typeface="Amsi Pro Normal" panose="020F0503040100060004" pitchFamily="34" charset="0"/>
              </a:rPr>
              <a:t>Increasing Revenue Within the Same Client Relationship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B0D6D0-0B8D-2CD1-C964-E5600DECBC6A}"/>
              </a:ext>
            </a:extLst>
          </p:cNvPr>
          <p:cNvGrpSpPr/>
          <p:nvPr/>
        </p:nvGrpSpPr>
        <p:grpSpPr>
          <a:xfrm>
            <a:off x="5337960" y="5466885"/>
            <a:ext cx="6854039" cy="866176"/>
            <a:chOff x="5680214" y="5052024"/>
            <a:chExt cx="5601493" cy="707886"/>
          </a:xfrm>
          <a:solidFill>
            <a:srgbClr val="003D4C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97ED7A8-C9B4-FB31-1DFF-6A4D5B0ADCBB}"/>
                </a:ext>
              </a:extLst>
            </p:cNvPr>
            <p:cNvSpPr/>
            <p:nvPr/>
          </p:nvSpPr>
          <p:spPr>
            <a:xfrm>
              <a:off x="6020932" y="5052024"/>
              <a:ext cx="5260775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5D4360B-20A8-C778-18F2-FD3E14BE2887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634C8E9-A06F-3E29-2C32-B53CF7317D24}"/>
              </a:ext>
            </a:extLst>
          </p:cNvPr>
          <p:cNvSpPr txBox="1"/>
          <p:nvPr/>
        </p:nvSpPr>
        <p:spPr>
          <a:xfrm>
            <a:off x="6441285" y="5595908"/>
            <a:ext cx="48271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Same clients. More revenue per enrollment.</a:t>
            </a:r>
          </a:p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No workflow changes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26BBAE-132B-75B6-F248-51ADD7206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885" y="5584351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4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48F8-B688-E85F-A463-EA265DCB7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35A64-63B4-0A54-DE62-2C166C3A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615"/>
            <a:ext cx="10515600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Increasing Revenue Per Enrollment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1C9FB7-6E5D-E321-5FBD-F2CB209394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706967"/>
              </p:ext>
            </p:extLst>
          </p:nvPr>
        </p:nvGraphicFramePr>
        <p:xfrm>
          <a:off x="5231651" y="2704203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44DB48F-1B3E-9582-45CF-CD2801936631}"/>
              </a:ext>
            </a:extLst>
          </p:cNvPr>
          <p:cNvSpPr txBox="1"/>
          <p:nvPr/>
        </p:nvSpPr>
        <p:spPr>
          <a:xfrm>
            <a:off x="0" y="155145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Amsi Pro Normal" panose="020F0503040100060004" pitchFamily="34" charset="0"/>
              </a:rPr>
              <a:t>Even a small increase per enrollment can create meaningful impact across your book of business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02D1BF-9366-5258-04F0-DCD24E0511BA}"/>
              </a:ext>
            </a:extLst>
          </p:cNvPr>
          <p:cNvSpPr txBox="1"/>
          <p:nvPr/>
        </p:nvSpPr>
        <p:spPr>
          <a:xfrm>
            <a:off x="1738602" y="4262501"/>
            <a:ext cx="17368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ACA Plan Only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132D2F-60A0-E971-1A71-95D4774C954F}"/>
              </a:ext>
            </a:extLst>
          </p:cNvPr>
          <p:cNvSpPr txBox="1"/>
          <p:nvPr/>
        </p:nvSpPr>
        <p:spPr>
          <a:xfrm>
            <a:off x="4705677" y="4214251"/>
            <a:ext cx="20664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ACA +</a:t>
            </a:r>
            <a:b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</a:b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Accident Insurance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B5B4E7-AE97-C015-1FCF-C438B371544C}"/>
              </a:ext>
            </a:extLst>
          </p:cNvPr>
          <p:cNvGrpSpPr/>
          <p:nvPr/>
        </p:nvGrpSpPr>
        <p:grpSpPr>
          <a:xfrm>
            <a:off x="7137955" y="5399246"/>
            <a:ext cx="5200659" cy="866176"/>
            <a:chOff x="5680214" y="5052024"/>
            <a:chExt cx="4250261" cy="707886"/>
          </a:xfrm>
          <a:solidFill>
            <a:srgbClr val="003D4C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8A9093-B81C-8284-365E-8BC7E6C7586E}"/>
                </a:ext>
              </a:extLst>
            </p:cNvPr>
            <p:cNvSpPr/>
            <p:nvPr/>
          </p:nvSpPr>
          <p:spPr>
            <a:xfrm>
              <a:off x="6020933" y="5052024"/>
              <a:ext cx="3909542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5600E10-37FD-9CE1-BB70-7AE3EC27FD5A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494488E-04DE-5EDD-F5FE-D70A4871E8AA}"/>
              </a:ext>
            </a:extLst>
          </p:cNvPr>
          <p:cNvSpPr txBox="1"/>
          <p:nvPr/>
        </p:nvSpPr>
        <p:spPr>
          <a:xfrm>
            <a:off x="8241279" y="5528269"/>
            <a:ext cx="3609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Small increases per enrollment can add up quickly over time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F767E2-019E-A0CA-00C7-062F61E77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880" y="5516712"/>
            <a:ext cx="683986" cy="5927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B61D23-5407-E0F0-E665-E8F2B42D10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4641" y="2038254"/>
            <a:ext cx="4219159" cy="2452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248AF5-7335-5B78-BB99-7890A3E263EC}"/>
              </a:ext>
            </a:extLst>
          </p:cNvPr>
          <p:cNvSpPr txBox="1"/>
          <p:nvPr/>
        </p:nvSpPr>
        <p:spPr>
          <a:xfrm>
            <a:off x="7890269" y="4245145"/>
            <a:ext cx="27699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ACA +</a:t>
            </a:r>
            <a:b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</a:b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Accident Insurance + </a:t>
            </a:r>
            <a:b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</a:br>
            <a:r>
              <a:rPr lang="en-US" sz="1600" b="1" dirty="0">
                <a:solidFill>
                  <a:srgbClr val="003D4C"/>
                </a:solidFill>
                <a:latin typeface="Amsi Pro Normal" panose="020F0503040100060004" pitchFamily="34" charset="0"/>
              </a:rPr>
              <a:t>Quick Issue Critical Illness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4E16B4-3F08-E064-AC22-490397E98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7256" y="3161016"/>
            <a:ext cx="1169938" cy="7649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CDEF19F-7114-7C97-A1ED-DD3C50ACA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1673" y="2726997"/>
            <a:ext cx="1169938" cy="12374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B4CBF31-26E7-FE57-71A4-78AD566A2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4441" y="2194465"/>
            <a:ext cx="1169938" cy="197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73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77824-5808-EADF-C877-1F0EED2E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498A6C-0304-412E-EAC2-9D715EFE1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155833" y="-500191"/>
            <a:ext cx="13563985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CCE9EE-9A92-DAEF-EB95-25CBCD2DF0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77" y="2065321"/>
            <a:ext cx="2443108" cy="2205468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53EFD32-4FEE-6245-F52E-0F1ADA991ABA}"/>
              </a:ext>
            </a:extLst>
          </p:cNvPr>
          <p:cNvSpPr txBox="1">
            <a:spLocks/>
          </p:cNvSpPr>
          <p:nvPr/>
        </p:nvSpPr>
        <p:spPr>
          <a:xfrm>
            <a:off x="4534312" y="2097706"/>
            <a:ext cx="5882903" cy="20480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5000" b="1" dirty="0">
                <a:latin typeface="Amsi Pro Normal" panose="020F0503040100060004" pitchFamily="34" charset="0"/>
              </a:rPr>
              <a:t>One Enrollment,  </a:t>
            </a:r>
            <a:br>
              <a:rPr lang="en-US" sz="5000" b="1" dirty="0">
                <a:latin typeface="Amsi Pro Normal" panose="020F0503040100060004" pitchFamily="34" charset="0"/>
              </a:rPr>
            </a:br>
            <a:r>
              <a:rPr lang="en-US" sz="5000" b="1" dirty="0">
                <a:latin typeface="Amsi Pro Normal" panose="020F0503040100060004" pitchFamily="34" charset="0"/>
              </a:rPr>
              <a:t>Two Cash Benefit Solutions</a:t>
            </a:r>
          </a:p>
        </p:txBody>
      </p:sp>
    </p:spTree>
    <p:extLst>
      <p:ext uri="{BB962C8B-B14F-4D97-AF65-F5344CB8AC3E}">
        <p14:creationId xmlns:p14="http://schemas.microsoft.com/office/powerpoint/2010/main" val="168562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E8847-9BE5-E320-0555-5C6C7D41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69AE091-58DF-904A-2F89-83ED5B2AE3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548"/>
          <a:stretch>
            <a:fillRect/>
          </a:stretch>
        </p:blipFill>
        <p:spPr>
          <a:xfrm>
            <a:off x="6041909" y="1528847"/>
            <a:ext cx="7037985" cy="2452096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41C67C9E-0290-60EE-4A27-58D4C7732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496" y="949392"/>
            <a:ext cx="7046575" cy="1324538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Rising Costs and Financial Exposure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56F718-8E9D-6F91-B93C-E87C108359D7}"/>
              </a:ext>
            </a:extLst>
          </p:cNvPr>
          <p:cNvSpPr txBox="1">
            <a:spLocks/>
          </p:cNvSpPr>
          <p:nvPr/>
        </p:nvSpPr>
        <p:spPr>
          <a:xfrm>
            <a:off x="876496" y="2471626"/>
            <a:ext cx="5696423" cy="32083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Even with ACA coverage, many clients remain financially exposed</a:t>
            </a:r>
          </a:p>
          <a:p>
            <a:pPr>
              <a:spcBef>
                <a:spcPts val="1700"/>
              </a:spcBef>
            </a:pPr>
            <a:r>
              <a:rPr lang="en-US" sz="2000" dirty="0">
                <a:latin typeface="Amsi Pro Normal" panose="020F0503040100060004" pitchFamily="34" charset="0"/>
              </a:rPr>
              <a:t>Higher plan deductibles and cost-sharing</a:t>
            </a:r>
          </a:p>
          <a:p>
            <a:pPr>
              <a:spcBef>
                <a:spcPts val="1700"/>
              </a:spcBef>
            </a:pPr>
            <a:r>
              <a:rPr lang="en-US" sz="2000" dirty="0">
                <a:latin typeface="Amsi Pro Normal" panose="020F0503040100060004" pitchFamily="34" charset="0"/>
              </a:rPr>
              <a:t>Greater out-of-pocket responsibility</a:t>
            </a:r>
          </a:p>
          <a:p>
            <a:pPr>
              <a:spcBef>
                <a:spcPts val="1700"/>
              </a:spcBef>
            </a:pPr>
            <a:r>
              <a:rPr lang="en-US" sz="2000" dirty="0">
                <a:latin typeface="Amsi Pro Normal" panose="020F0503040100060004" pitchFamily="34" charset="0"/>
              </a:rPr>
              <a:t>Unexpected medical bills</a:t>
            </a:r>
          </a:p>
          <a:p>
            <a:pPr>
              <a:spcBef>
                <a:spcPts val="1700"/>
              </a:spcBef>
            </a:pPr>
            <a:r>
              <a:rPr lang="en-US" sz="2000" dirty="0">
                <a:latin typeface="Amsi Pro Normal" panose="020F0503040100060004" pitchFamily="34" charset="0"/>
              </a:rPr>
              <a:t>Everyday expenses that don’t stop when an injury or serious illness happens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D04062-6D8B-6CA5-BB3C-98DC510277D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588"/>
                    </a14:imgEffect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00364" y="720579"/>
            <a:ext cx="4083637" cy="4068632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2D70B11-C427-31C4-233D-A30C10A73120}"/>
              </a:ext>
            </a:extLst>
          </p:cNvPr>
          <p:cNvGrpSpPr/>
          <p:nvPr/>
        </p:nvGrpSpPr>
        <p:grpSpPr>
          <a:xfrm>
            <a:off x="6861960" y="5383864"/>
            <a:ext cx="5330041" cy="866176"/>
            <a:chOff x="5680214" y="5052024"/>
            <a:chExt cx="4355999" cy="707886"/>
          </a:xfrm>
          <a:solidFill>
            <a:srgbClr val="003D4C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571FDFA-CFD1-0B76-1829-BD06FD6AD2BC}"/>
                </a:ext>
              </a:extLst>
            </p:cNvPr>
            <p:cNvSpPr/>
            <p:nvPr/>
          </p:nvSpPr>
          <p:spPr>
            <a:xfrm>
              <a:off x="6020933" y="5052024"/>
              <a:ext cx="4015280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27E8532-78E1-EE5E-C27E-8F58F50A578C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CB2EE81-86CE-14DF-DCFC-96B1135BE07F}"/>
              </a:ext>
            </a:extLst>
          </p:cNvPr>
          <p:cNvSpPr txBox="1"/>
          <p:nvPr/>
        </p:nvSpPr>
        <p:spPr>
          <a:xfrm>
            <a:off x="7965284" y="5512887"/>
            <a:ext cx="40260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An accident or serious illness can quickly become a financial setback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21A9A2-CBD5-A2F6-63C3-B64F5B4E2A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1885" y="5501330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9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6C9A-E6F8-A888-B35C-CBAA16F72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A9152B-12AC-7F59-9513-61E18E40D714}"/>
              </a:ext>
            </a:extLst>
          </p:cNvPr>
          <p:cNvSpPr txBox="1">
            <a:spLocks/>
          </p:cNvSpPr>
          <p:nvPr/>
        </p:nvSpPr>
        <p:spPr>
          <a:xfrm>
            <a:off x="5587885" y="1273649"/>
            <a:ext cx="5002946" cy="357582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Helps cover the out-of-pocket costs clients face when injuries occur</a:t>
            </a:r>
            <a:endParaRPr lang="en-US" sz="2000" b="1" dirty="0">
              <a:latin typeface="Amsi Pro Normal" panose="020F0503040100060004" pitchFamily="34" charset="0"/>
            </a:endParaRPr>
          </a:p>
          <a:p>
            <a:pPr marL="0" lvl="0" indent="0">
              <a:buNone/>
            </a:pPr>
            <a:r>
              <a:rPr lang="en-US" sz="1800" dirty="0">
                <a:latin typeface="Amsi Pro Normal" panose="020F0503040100060004" pitchFamily="34" charset="0"/>
              </a:rPr>
              <a:t>Examples include:</a:t>
            </a:r>
          </a:p>
          <a:p>
            <a:pPr lvl="0"/>
            <a:r>
              <a:rPr lang="en-US" sz="1800" dirty="0">
                <a:latin typeface="Amsi Pro Normal" panose="020F0503040100060004" pitchFamily="34" charset="0"/>
              </a:rPr>
              <a:t>Emergency room visits</a:t>
            </a:r>
          </a:p>
          <a:p>
            <a:pPr lvl="0"/>
            <a:r>
              <a:rPr lang="en-US" sz="1800" dirty="0">
                <a:latin typeface="Amsi Pro Normal" panose="020F0503040100060004" pitchFamily="34" charset="0"/>
              </a:rPr>
              <a:t>Fractures and other injuries</a:t>
            </a:r>
          </a:p>
          <a:p>
            <a:pPr lvl="0"/>
            <a:r>
              <a:rPr lang="en-US" sz="1800" dirty="0">
                <a:latin typeface="Amsi Pro Normal" panose="020F0503040100060004" pitchFamily="34" charset="0"/>
              </a:rPr>
              <a:t>Follow-up care and recovery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082665-FC1F-5C26-7C47-4A923C4384FF}"/>
              </a:ext>
            </a:extLst>
          </p:cNvPr>
          <p:cNvCxnSpPr>
            <a:cxnSpLocks/>
          </p:cNvCxnSpPr>
          <p:nvPr/>
        </p:nvCxnSpPr>
        <p:spPr>
          <a:xfrm>
            <a:off x="4681867" y="1714291"/>
            <a:ext cx="0" cy="2767741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F38EA44F-9514-2A7D-6C6C-396F81D56394}"/>
              </a:ext>
            </a:extLst>
          </p:cNvPr>
          <p:cNvSpPr txBox="1">
            <a:spLocks/>
          </p:cNvSpPr>
          <p:nvPr/>
        </p:nvSpPr>
        <p:spPr>
          <a:xfrm>
            <a:off x="599030" y="1273650"/>
            <a:ext cx="4288656" cy="320838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latin typeface="Amsi Pro Normal" panose="020F0503040100060004" pitchFamily="34" charset="0"/>
              </a:rPr>
              <a:t>The Solution: Accident Insurance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0FE9E80-C345-9DC1-0E5D-F785F67E7DEB}"/>
              </a:ext>
            </a:extLst>
          </p:cNvPr>
          <p:cNvGrpSpPr/>
          <p:nvPr/>
        </p:nvGrpSpPr>
        <p:grpSpPr>
          <a:xfrm>
            <a:off x="6252360" y="5383864"/>
            <a:ext cx="5939641" cy="866176"/>
            <a:chOff x="5680214" y="5052024"/>
            <a:chExt cx="4854197" cy="707886"/>
          </a:xfrm>
          <a:solidFill>
            <a:srgbClr val="003D4C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36FB496-79D2-F9AB-89ED-7B3D8D4EF9BD}"/>
                </a:ext>
              </a:extLst>
            </p:cNvPr>
            <p:cNvSpPr/>
            <p:nvPr/>
          </p:nvSpPr>
          <p:spPr>
            <a:xfrm>
              <a:off x="6020933" y="5052024"/>
              <a:ext cx="4513478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4E26050-30EA-E74D-D9A4-19113A05BAFC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25299BB-E052-B352-D64A-78659704519A}"/>
              </a:ext>
            </a:extLst>
          </p:cNvPr>
          <p:cNvSpPr txBox="1"/>
          <p:nvPr/>
        </p:nvSpPr>
        <p:spPr>
          <a:xfrm>
            <a:off x="7355684" y="5632286"/>
            <a:ext cx="52960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Fills a gap ACA plans don’t fully cover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008348-1279-7112-F224-59CA4F455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285" y="5501330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87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7EC9-D1FC-3280-AC47-CF28E4CF5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EC8F-942D-D87E-B881-C5D30B88A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7769"/>
            <a:ext cx="12192000" cy="1226307"/>
          </a:xfrm>
        </p:spPr>
        <p:txBody>
          <a:bodyPr>
            <a:normAutofit/>
          </a:bodyPr>
          <a:lstStyle/>
          <a:p>
            <a:r>
              <a:rPr lang="en-US" sz="4000" b="1" dirty="0"/>
              <a:t>Accident Insurance</a:t>
            </a:r>
            <a:br>
              <a:rPr lang="en-US" sz="4000" b="1" dirty="0"/>
            </a:br>
            <a:r>
              <a:rPr lang="en-US" sz="3200" dirty="0"/>
              <a:t>Designed for Simplicity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6D6DB4-AE6B-2AE6-CE6D-CF8444C5E094}"/>
              </a:ext>
            </a:extLst>
          </p:cNvPr>
          <p:cNvSpPr txBox="1"/>
          <p:nvPr/>
        </p:nvSpPr>
        <p:spPr>
          <a:xfrm>
            <a:off x="6249880" y="43766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38803C-0D9C-72FC-BF29-A22516849C2D}"/>
              </a:ext>
            </a:extLst>
          </p:cNvPr>
          <p:cNvSpPr txBox="1">
            <a:spLocks/>
          </p:cNvSpPr>
          <p:nvPr/>
        </p:nvSpPr>
        <p:spPr>
          <a:xfrm>
            <a:off x="1587097" y="2321163"/>
            <a:ext cx="4643850" cy="27583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Easy to Get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3 plan levels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Coverage options for individuals, families and children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Guaranteed issue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7EB308-7830-E12A-E048-E118156E51AF}"/>
              </a:ext>
            </a:extLst>
          </p:cNvPr>
          <p:cNvGrpSpPr/>
          <p:nvPr/>
        </p:nvGrpSpPr>
        <p:grpSpPr>
          <a:xfrm>
            <a:off x="5674785" y="5203110"/>
            <a:ext cx="6517215" cy="866176"/>
            <a:chOff x="5680214" y="5052024"/>
            <a:chExt cx="5326223" cy="707886"/>
          </a:xfrm>
          <a:solidFill>
            <a:srgbClr val="003D4C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F6FD4-3B47-4576-AC9F-E7EC491F6441}"/>
                </a:ext>
              </a:extLst>
            </p:cNvPr>
            <p:cNvSpPr/>
            <p:nvPr/>
          </p:nvSpPr>
          <p:spPr>
            <a:xfrm>
              <a:off x="6020932" y="5052024"/>
              <a:ext cx="4985505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84734FA-5366-8F96-17DD-613C47C9FFD1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6DF5919-FE50-3252-490B-158B683DE8F8}"/>
              </a:ext>
            </a:extLst>
          </p:cNvPr>
          <p:cNvSpPr txBox="1"/>
          <p:nvPr/>
        </p:nvSpPr>
        <p:spPr>
          <a:xfrm>
            <a:off x="6790886" y="5451532"/>
            <a:ext cx="5109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Easy to explain. Easy to find a fit. Easy to get.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A8762D-FAA5-BE1D-3443-168B15F55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10" y="5253680"/>
            <a:ext cx="683986" cy="59278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27F986F-024C-402A-CC87-F155121AF88F}"/>
              </a:ext>
            </a:extLst>
          </p:cNvPr>
          <p:cNvSpPr txBox="1">
            <a:spLocks/>
          </p:cNvSpPr>
          <p:nvPr/>
        </p:nvSpPr>
        <p:spPr>
          <a:xfrm>
            <a:off x="6608696" y="2321163"/>
            <a:ext cx="4075431" cy="193191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Easy to Use</a:t>
            </a:r>
            <a:r>
              <a:rPr lang="en-US" sz="2400" b="1" dirty="0">
                <a:latin typeface="Amsi Pro Normal" panose="020F05030401000600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No networks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No deductibles or copays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Cash paid directly to the client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67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C4EFB-6B1F-2432-8285-192D83649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98C6C1-B17E-9723-15A2-E62EE8C8F64C}"/>
              </a:ext>
            </a:extLst>
          </p:cNvPr>
          <p:cNvSpPr txBox="1">
            <a:spLocks/>
          </p:cNvSpPr>
          <p:nvPr/>
        </p:nvSpPr>
        <p:spPr>
          <a:xfrm>
            <a:off x="5740400" y="1165428"/>
            <a:ext cx="7113514" cy="357582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Easy to understand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Affordable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Solves a real problem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68AEBE-FB59-D9F6-6CD0-308C5DD44216}"/>
              </a:ext>
            </a:extLst>
          </p:cNvPr>
          <p:cNvCxnSpPr>
            <a:cxnSpLocks/>
          </p:cNvCxnSpPr>
          <p:nvPr/>
        </p:nvCxnSpPr>
        <p:spPr>
          <a:xfrm>
            <a:off x="4409810" y="1893249"/>
            <a:ext cx="0" cy="2524081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1EA988C-7938-7AF0-CB58-681B2C52830B}"/>
              </a:ext>
            </a:extLst>
          </p:cNvPr>
          <p:cNvSpPr txBox="1">
            <a:spLocks/>
          </p:cNvSpPr>
          <p:nvPr/>
        </p:nvSpPr>
        <p:spPr>
          <a:xfrm>
            <a:off x="599030" y="1208947"/>
            <a:ext cx="3312563" cy="32083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Amsi Pro Normal" panose="020F0503040100060004" pitchFamily="34" charset="0"/>
              </a:rPr>
              <a:t>Why Clients Say Yes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C1955E-33F1-8ADC-65DE-53DCBD56A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922" y="2222460"/>
            <a:ext cx="356859" cy="356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532D08-6A9B-D274-601E-885668250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922" y="2774910"/>
            <a:ext cx="356859" cy="3568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0DAC3E-7C2D-F225-B25E-7DAAF20D7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922" y="3327360"/>
            <a:ext cx="356859" cy="35685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C44D0-8C80-3D3E-39B6-8E70400AD200}"/>
              </a:ext>
            </a:extLst>
          </p:cNvPr>
          <p:cNvGrpSpPr/>
          <p:nvPr/>
        </p:nvGrpSpPr>
        <p:grpSpPr>
          <a:xfrm>
            <a:off x="5740400" y="5216909"/>
            <a:ext cx="6451601" cy="866176"/>
            <a:chOff x="5680214" y="5052024"/>
            <a:chExt cx="5272599" cy="707886"/>
          </a:xfrm>
          <a:solidFill>
            <a:srgbClr val="003D4C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DEA7B26-AC79-B1CE-362E-FB4A90FE0D28}"/>
                </a:ext>
              </a:extLst>
            </p:cNvPr>
            <p:cNvSpPr/>
            <p:nvPr/>
          </p:nvSpPr>
          <p:spPr>
            <a:xfrm>
              <a:off x="6020933" y="5052024"/>
              <a:ext cx="4931880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D256272-2D68-BCCA-5EE5-B4C2853ABDD8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5B6F9C3-3EAB-8522-9C9C-AD2A7E437A84}"/>
              </a:ext>
            </a:extLst>
          </p:cNvPr>
          <p:cNvSpPr txBox="1"/>
          <p:nvPr/>
        </p:nvSpPr>
        <p:spPr>
          <a:xfrm>
            <a:off x="6843724" y="5465331"/>
            <a:ext cx="52960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A simple way to add meaningful protection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0725777-D834-89A0-AFE0-9887915D7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0325" y="5334375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9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8DAE6-4380-C72C-AC25-C78C83344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5A261AE-48C1-0418-E796-0911B4BDCAD3}"/>
              </a:ext>
            </a:extLst>
          </p:cNvPr>
          <p:cNvSpPr txBox="1">
            <a:spLocks/>
          </p:cNvSpPr>
          <p:nvPr/>
        </p:nvSpPr>
        <p:spPr>
          <a:xfrm>
            <a:off x="5587885" y="1273650"/>
            <a:ext cx="5303890" cy="357582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Helps cover out-of-pocket costs and keep finances on track when facing a serious illness</a:t>
            </a: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1800" b="1" dirty="0">
                <a:latin typeface="Amsi Pro Normal" panose="020F0503040100060004" pitchFamily="34" charset="0"/>
              </a:rPr>
              <a:t>Examples include:</a:t>
            </a:r>
          </a:p>
          <a:p>
            <a:r>
              <a:rPr lang="en-US" sz="1800" dirty="0">
                <a:latin typeface="Amsi Pro Normal" panose="020F0503040100060004" pitchFamily="34" charset="0"/>
              </a:rPr>
              <a:t>Initial medical costs</a:t>
            </a:r>
          </a:p>
          <a:p>
            <a:r>
              <a:rPr lang="en-US" sz="1800" dirty="0">
                <a:latin typeface="Amsi Pro Normal" panose="020F0503040100060004" pitchFamily="34" charset="0"/>
              </a:rPr>
              <a:t>Time off for treatment and recovery</a:t>
            </a:r>
          </a:p>
          <a:p>
            <a:r>
              <a:rPr lang="en-US" sz="1800" dirty="0">
                <a:latin typeface="Amsi Pro Normal" panose="020F0503040100060004" pitchFamily="34" charset="0"/>
              </a:rPr>
              <a:t>Everyday expenses, travel, childcare and more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B83CFA1-59F0-6CAF-3F73-1DE8B32BAE62}"/>
              </a:ext>
            </a:extLst>
          </p:cNvPr>
          <p:cNvCxnSpPr>
            <a:cxnSpLocks/>
          </p:cNvCxnSpPr>
          <p:nvPr/>
        </p:nvCxnSpPr>
        <p:spPr>
          <a:xfrm>
            <a:off x="4681867" y="1714291"/>
            <a:ext cx="0" cy="2767741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465D9362-494B-A6C5-5806-049238525856}"/>
              </a:ext>
            </a:extLst>
          </p:cNvPr>
          <p:cNvSpPr txBox="1">
            <a:spLocks/>
          </p:cNvSpPr>
          <p:nvPr/>
        </p:nvSpPr>
        <p:spPr>
          <a:xfrm>
            <a:off x="599029" y="1273650"/>
            <a:ext cx="4082833" cy="320838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latin typeface="Amsi Pro Normal" panose="020F0503040100060004" pitchFamily="34" charset="0"/>
              </a:rPr>
              <a:t>The Solution: </a:t>
            </a:r>
            <a:br>
              <a:rPr lang="en-US" sz="4000" b="1" dirty="0">
                <a:latin typeface="Amsi Pro Normal" panose="020F0503040100060004" pitchFamily="34" charset="0"/>
              </a:rPr>
            </a:br>
            <a:r>
              <a:rPr lang="en-US" sz="4000" b="1" dirty="0">
                <a:latin typeface="Amsi Pro Normal" panose="020F0503040100060004" pitchFamily="34" charset="0"/>
              </a:rPr>
              <a:t>Quick Issue Critical Illness Insurance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BECDCD-F00B-EB28-A4A1-F172BDB26183}"/>
              </a:ext>
            </a:extLst>
          </p:cNvPr>
          <p:cNvGrpSpPr/>
          <p:nvPr/>
        </p:nvGrpSpPr>
        <p:grpSpPr>
          <a:xfrm>
            <a:off x="5337960" y="5383864"/>
            <a:ext cx="6854039" cy="866176"/>
            <a:chOff x="5680214" y="5052024"/>
            <a:chExt cx="5601493" cy="707886"/>
          </a:xfrm>
          <a:solidFill>
            <a:srgbClr val="003D4C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0D8242-E1ED-4E8F-6223-9756D0C06404}"/>
                </a:ext>
              </a:extLst>
            </p:cNvPr>
            <p:cNvSpPr/>
            <p:nvPr/>
          </p:nvSpPr>
          <p:spPr>
            <a:xfrm>
              <a:off x="6020932" y="5052024"/>
              <a:ext cx="5260775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04615F3-9E0C-E50E-6F53-F256C5B5D6D8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F8BCA28-FD14-EA77-F223-466A19A298E3}"/>
              </a:ext>
            </a:extLst>
          </p:cNvPr>
          <p:cNvSpPr txBox="1"/>
          <p:nvPr/>
        </p:nvSpPr>
        <p:spPr>
          <a:xfrm>
            <a:off x="6438852" y="5501330"/>
            <a:ext cx="52960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Fills a gap ACA plans can leave – and helps keep finances on track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D34CF2-AD57-8838-94EC-2798F8ECA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885" y="5501330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79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6C789-20C2-42EC-465C-C91C907F5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8DD29-8A02-EC08-177C-7737C9809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8935"/>
            <a:ext cx="12192000" cy="1226307"/>
          </a:xfrm>
        </p:spPr>
        <p:txBody>
          <a:bodyPr>
            <a:normAutofit/>
          </a:bodyPr>
          <a:lstStyle/>
          <a:p>
            <a:r>
              <a:rPr lang="en-US" sz="4000" b="1" dirty="0"/>
              <a:t>Quick Issue Critical Illness</a:t>
            </a:r>
            <a:br>
              <a:rPr lang="en-US" sz="4000" dirty="0"/>
            </a:br>
            <a:r>
              <a:rPr lang="en-US" sz="3200" dirty="0"/>
              <a:t>Builds on the same approach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B47C99-0B70-649E-6615-19F4A48979D0}"/>
              </a:ext>
            </a:extLst>
          </p:cNvPr>
          <p:cNvSpPr txBox="1"/>
          <p:nvPr/>
        </p:nvSpPr>
        <p:spPr>
          <a:xfrm>
            <a:off x="6249880" y="43766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msi Pro Normal" panose="020F05030401000600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D030AE-8283-06FC-6929-BEE6184498F5}"/>
              </a:ext>
            </a:extLst>
          </p:cNvPr>
          <p:cNvSpPr txBox="1">
            <a:spLocks/>
          </p:cNvSpPr>
          <p:nvPr/>
        </p:nvSpPr>
        <p:spPr>
          <a:xfrm>
            <a:off x="1164284" y="2343291"/>
            <a:ext cx="4643850" cy="27583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Fast e-app, no exam required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Amsi Pro Normal" panose="020F0503040100060004" pitchFamily="34" charset="0"/>
              </a:rPr>
              <a:t>5 health questions for an instant decision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Amsi Pro Normal" panose="020F0503040100060004" pitchFamily="34" charset="0"/>
              </a:rPr>
              <a:t>Up to $50,000 benefit amount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latin typeface="Amsi Pro Normal" panose="020F05030401000600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6C35BC-B962-332F-8C51-A6AAD974D69E}"/>
              </a:ext>
            </a:extLst>
          </p:cNvPr>
          <p:cNvSpPr txBox="1">
            <a:spLocks/>
          </p:cNvSpPr>
          <p:nvPr/>
        </p:nvSpPr>
        <p:spPr>
          <a:xfrm>
            <a:off x="6096000" y="2343291"/>
            <a:ext cx="5447368" cy="30992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Lump sum, no restrictions</a:t>
            </a:r>
            <a:endParaRPr lang="en-US" sz="2400" b="1" dirty="0">
              <a:latin typeface="Amsi Pro Normal" panose="020F05030401000600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Amsi Pro Normal" panose="020F0503040100060004" pitchFamily="34" charset="0"/>
              </a:rPr>
              <a:t>4 common conditions - cancer, heart attack*, stroke, and advanced Alzheimer's Disease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Amsi Pro Normal" panose="020F0503040100060004" pitchFamily="34" charset="0"/>
              </a:rPr>
              <a:t>Paid directly to the client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Amsi Pro Normal" panose="020F0503040100060004" pitchFamily="34" charset="0"/>
              </a:rPr>
              <a:t>Use it for anything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latin typeface="Amsi Pro Normal" panose="020F0503040100060004" pitchFamily="34" charset="0"/>
              </a:rPr>
              <a:t>No benefit reduction as clients age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latin typeface="Amsi Pro Normal" panose="020F050304010006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60D7BA-0775-9942-8115-635785F651A8}"/>
              </a:ext>
            </a:extLst>
          </p:cNvPr>
          <p:cNvSpPr txBox="1"/>
          <p:nvPr/>
        </p:nvSpPr>
        <p:spPr>
          <a:xfrm>
            <a:off x="696686" y="6139065"/>
            <a:ext cx="111796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*Heart attack does not include established (old) myocardial infarction occurring prior to the issue date, sudden cardiac arrest, cardiac arrest or cardiopulmonary arrest </a:t>
            </a:r>
          </a:p>
        </p:txBody>
      </p:sp>
    </p:spTree>
    <p:extLst>
      <p:ext uri="{BB962C8B-B14F-4D97-AF65-F5344CB8AC3E}">
        <p14:creationId xmlns:p14="http://schemas.microsoft.com/office/powerpoint/2010/main" val="3754666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5CCE2-5306-40A8-59F3-67C9E3521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EBF9D7E-6B87-2EBC-EABF-96D1AA278483}"/>
              </a:ext>
            </a:extLst>
          </p:cNvPr>
          <p:cNvSpPr txBox="1">
            <a:spLocks/>
          </p:cNvSpPr>
          <p:nvPr/>
        </p:nvSpPr>
        <p:spPr>
          <a:xfrm>
            <a:off x="5620657" y="1525073"/>
            <a:ext cx="5047338" cy="274602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Simple to get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Helps keep finances on track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Provides peace of mind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131464E-7260-ECBB-AADB-6ED1D315CA8D}"/>
              </a:ext>
            </a:extLst>
          </p:cNvPr>
          <p:cNvCxnSpPr>
            <a:cxnSpLocks/>
          </p:cNvCxnSpPr>
          <p:nvPr/>
        </p:nvCxnSpPr>
        <p:spPr>
          <a:xfrm>
            <a:off x="4409810" y="1893249"/>
            <a:ext cx="0" cy="2524081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EE09E08-05C9-41D2-9EF3-244ECBC1422E}"/>
              </a:ext>
            </a:extLst>
          </p:cNvPr>
          <p:cNvSpPr txBox="1">
            <a:spLocks/>
          </p:cNvSpPr>
          <p:nvPr/>
        </p:nvSpPr>
        <p:spPr>
          <a:xfrm>
            <a:off x="599030" y="1208947"/>
            <a:ext cx="3312563" cy="320838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Amsi Pro Normal" panose="020F0503040100060004" pitchFamily="34" charset="0"/>
              </a:rPr>
              <a:t>Why Clients Say Yes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3BD9C-A544-5E2B-8373-EB97F2A7D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922" y="2222460"/>
            <a:ext cx="356859" cy="356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4D96CB-73B5-13B4-9629-BD2DEED5C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922" y="2774910"/>
            <a:ext cx="356859" cy="3568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D6874A-8A92-A672-E997-7BB5E756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922" y="3327360"/>
            <a:ext cx="356859" cy="35685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9DBD49A-5363-47C1-82CF-3C42535FEFEF}"/>
              </a:ext>
            </a:extLst>
          </p:cNvPr>
          <p:cNvGrpSpPr/>
          <p:nvPr/>
        </p:nvGrpSpPr>
        <p:grpSpPr>
          <a:xfrm>
            <a:off x="5740400" y="5216909"/>
            <a:ext cx="6451601" cy="866176"/>
            <a:chOff x="5680214" y="5052024"/>
            <a:chExt cx="5272599" cy="707886"/>
          </a:xfrm>
          <a:solidFill>
            <a:srgbClr val="003D4C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04D27C-4D9F-8AB9-4A93-03D2A80260E2}"/>
                </a:ext>
              </a:extLst>
            </p:cNvPr>
            <p:cNvSpPr/>
            <p:nvPr/>
          </p:nvSpPr>
          <p:spPr>
            <a:xfrm>
              <a:off x="6020933" y="5052024"/>
              <a:ext cx="4931880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5A4B4EE-CEC5-04B3-84B6-BF0EB0BB5584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D1ACBFB-35A7-8321-E0C3-B1C837F3A21B}"/>
              </a:ext>
            </a:extLst>
          </p:cNvPr>
          <p:cNvSpPr txBox="1"/>
          <p:nvPr/>
        </p:nvSpPr>
        <p:spPr>
          <a:xfrm>
            <a:off x="6843724" y="5465331"/>
            <a:ext cx="56800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msi Pro Normal" panose="020F0503040100060004" pitchFamily="34" charset="0"/>
              </a:rPr>
              <a:t>Another simple way to add meaningful protection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023695E-7AD9-501D-3539-7A892D23A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0325" y="5334375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94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4282-DA54-53C3-31DE-C499E19A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40CDDDBC-D7C9-4154-67F4-765149A9D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30" y="1957397"/>
            <a:ext cx="4875793" cy="1334443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A72B2A"/>
                </a:solidFill>
              </a:rPr>
              <a:t>Accident, </a:t>
            </a:r>
            <a:br>
              <a:rPr lang="en-US" sz="3600" b="1" dirty="0">
                <a:solidFill>
                  <a:srgbClr val="A72B2A"/>
                </a:solidFill>
              </a:rPr>
            </a:br>
            <a:r>
              <a:rPr lang="en-US" sz="3600" b="1" dirty="0">
                <a:solidFill>
                  <a:srgbClr val="A72B2A"/>
                </a:solidFill>
              </a:rPr>
              <a:t>Quick Issue Critical Illness, or Both?</a:t>
            </a:r>
            <a:endParaRPr lang="en-US" sz="3200" b="1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5F4444-A999-70AE-0B77-DE02C8AFCCBF}"/>
              </a:ext>
            </a:extLst>
          </p:cNvPr>
          <p:cNvSpPr txBox="1">
            <a:spLocks/>
          </p:cNvSpPr>
          <p:nvPr/>
        </p:nvSpPr>
        <p:spPr>
          <a:xfrm>
            <a:off x="5570117" y="881706"/>
            <a:ext cx="6022854" cy="52418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Lead with Accident Insurance</a:t>
            </a:r>
            <a:endParaRPr lang="en-US" sz="2000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Client has an active lifestyle, physically demanding job, or kids, especially in sports.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Main concern is deductibles and other costs from unexpected injuries. </a:t>
            </a:r>
            <a:endParaRPr lang="en-US" sz="1600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Lead with Quick Issue CI</a:t>
            </a:r>
            <a:endParaRPr lang="en-US" sz="2000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Client has concerns about their family health history or is a primary earner in the household.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Main concern is sudden large expenses, not smaller events. 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Offer Both When Possible</a:t>
            </a:r>
            <a:endParaRPr lang="en-US" sz="2000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Clients want broad, layered protection and have room in their budget.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msi Pro Normal" panose="020F0503040100060004" pitchFamily="34" charset="0"/>
              </a:rPr>
              <a:t>Solves for both frequent small events and a more serious diagnosis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B37225-C428-DDCC-F536-2716CE034449}"/>
              </a:ext>
            </a:extLst>
          </p:cNvPr>
          <p:cNvCxnSpPr>
            <a:cxnSpLocks/>
          </p:cNvCxnSpPr>
          <p:nvPr/>
        </p:nvCxnSpPr>
        <p:spPr>
          <a:xfrm>
            <a:off x="5142765" y="1084881"/>
            <a:ext cx="0" cy="483547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387D33E6-F88F-96F6-BE8E-5F3D9A909904}"/>
              </a:ext>
            </a:extLst>
          </p:cNvPr>
          <p:cNvSpPr txBox="1">
            <a:spLocks/>
          </p:cNvSpPr>
          <p:nvPr/>
        </p:nvSpPr>
        <p:spPr>
          <a:xfrm>
            <a:off x="599030" y="3502616"/>
            <a:ext cx="3401453" cy="1334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400" b="1" dirty="0">
                <a:solidFill>
                  <a:schemeClr val="tx1"/>
                </a:solidFill>
                <a:latin typeface="Amsi Pro Normal" panose="020F0503040100060004" pitchFamily="34" charset="0"/>
              </a:rPr>
              <a:t>Simple bundling guidance for every enrollment</a:t>
            </a:r>
            <a:endParaRPr lang="en-US" sz="2000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374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4282-DA54-53C3-31DE-C499E19A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40CDDDBC-D7C9-4154-67F4-765149A9D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30" y="1957397"/>
            <a:ext cx="4404838" cy="1334443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b="1" dirty="0">
                <a:solidFill>
                  <a:srgbClr val="A72B2A"/>
                </a:solidFill>
              </a:rPr>
              <a:t>Why We</a:t>
            </a:r>
            <a:br>
              <a:rPr lang="en-US" b="1" dirty="0">
                <a:solidFill>
                  <a:srgbClr val="A72B2A"/>
                </a:solidFill>
              </a:rPr>
            </a:br>
            <a:r>
              <a:rPr lang="en-US" b="1" dirty="0">
                <a:solidFill>
                  <a:srgbClr val="A72B2A"/>
                </a:solidFill>
              </a:rPr>
              <a:t>Chose </a:t>
            </a:r>
            <a:r>
              <a:rPr lang="en-US" b="1" dirty="0" err="1">
                <a:solidFill>
                  <a:srgbClr val="A72B2A"/>
                </a:solidFill>
              </a:rPr>
              <a:t>Assurity</a:t>
            </a:r>
            <a:endParaRPr lang="en-US" sz="4000" b="1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5F4444-A999-70AE-0B77-DE02C8AFCCBF}"/>
              </a:ext>
            </a:extLst>
          </p:cNvPr>
          <p:cNvSpPr txBox="1">
            <a:spLocks/>
          </p:cNvSpPr>
          <p:nvPr/>
        </p:nvSpPr>
        <p:spPr>
          <a:xfrm>
            <a:off x="5568630" y="1084881"/>
            <a:ext cx="6024340" cy="45158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Mutual Organization</a:t>
            </a:r>
            <a:br>
              <a:rPr lang="en-US" sz="1800" dirty="0"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Focused on long-term stability and consistent support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Built for High-Volume ACA Environments</a:t>
            </a: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Designed to scale during OEP</a:t>
            </a:r>
            <a:endParaRPr lang="en-US" dirty="0">
              <a:latin typeface="Amsi Pro Normal" panose="020F050304010006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Competitive Compensation</a:t>
            </a: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Supports revenue growth within each enrollment</a:t>
            </a:r>
            <a:endParaRPr lang="en-US" dirty="0">
              <a:latin typeface="Amsi Pro Normal" panose="020F050304010006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Simple, Streamlined Process</a:t>
            </a: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Easy to implement without disrupting your workflow</a:t>
            </a:r>
            <a:endParaRPr lang="en-US" dirty="0">
              <a:latin typeface="Amsi Pro Normal" panose="020F050304010006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Fast, Reliable Claims Experience</a:t>
            </a: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Delivers on the protection clients expect</a:t>
            </a:r>
            <a:endParaRPr lang="en-US" dirty="0">
              <a:latin typeface="Amsi Pro Normal" panose="020F050304010006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Integrated Foreign Resident Application </a:t>
            </a:r>
            <a:br>
              <a:rPr lang="en-US" sz="2000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r>
              <a:rPr lang="en-US" sz="1700" dirty="0">
                <a:latin typeface="Amsi Pro Normal" panose="020F0503040100060004" pitchFamily="34" charset="0"/>
              </a:rPr>
              <a:t>Few carriers offer Accident and Quick Issue Critical Illness to this market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B37225-C428-DDCC-F536-2716CE034449}"/>
              </a:ext>
            </a:extLst>
          </p:cNvPr>
          <p:cNvCxnSpPr>
            <a:cxnSpLocks/>
          </p:cNvCxnSpPr>
          <p:nvPr/>
        </p:nvCxnSpPr>
        <p:spPr>
          <a:xfrm>
            <a:off x="5154339" y="1084881"/>
            <a:ext cx="0" cy="483547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387D33E6-F88F-96F6-BE8E-5F3D9A909904}"/>
              </a:ext>
            </a:extLst>
          </p:cNvPr>
          <p:cNvSpPr txBox="1">
            <a:spLocks/>
          </p:cNvSpPr>
          <p:nvPr/>
        </p:nvSpPr>
        <p:spPr>
          <a:xfrm>
            <a:off x="599030" y="3343947"/>
            <a:ext cx="3498405" cy="1334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2400" b="1" dirty="0">
                <a:solidFill>
                  <a:schemeClr val="tx1"/>
                </a:solidFill>
                <a:latin typeface="Amsi Pro Normal" panose="020F0503040100060004" pitchFamily="34" charset="0"/>
              </a:rPr>
              <a:t>A partner built for ACA-focused agencies</a:t>
            </a:r>
            <a:endParaRPr lang="en-US" sz="2000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854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CBB00-EF89-99D7-02EB-07C0B6D4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4A7D0F-1EF3-C6B8-8883-4332B801D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155833" y="-500191"/>
            <a:ext cx="13563985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2D3D9D-2733-FF2E-DFA3-6F51D3AB03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77" y="2065321"/>
            <a:ext cx="2443108" cy="2205468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83C214-B8DD-6911-4A50-14BD06327E86}"/>
              </a:ext>
            </a:extLst>
          </p:cNvPr>
          <p:cNvSpPr txBox="1">
            <a:spLocks/>
          </p:cNvSpPr>
          <p:nvPr/>
        </p:nvSpPr>
        <p:spPr>
          <a:xfrm>
            <a:off x="4661634" y="2485996"/>
            <a:ext cx="6367011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4800" b="1" dirty="0">
                <a:latin typeface="Amsi Pro Normal" panose="020F0503040100060004" pitchFamily="34" charset="0"/>
              </a:rPr>
              <a:t>Recognize the opportunity</a:t>
            </a:r>
          </a:p>
        </p:txBody>
      </p:sp>
    </p:spTree>
    <p:extLst>
      <p:ext uri="{BB962C8B-B14F-4D97-AF65-F5344CB8AC3E}">
        <p14:creationId xmlns:p14="http://schemas.microsoft.com/office/powerpoint/2010/main" val="18989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D84F-350B-2A31-CE9B-623B70672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B386704-D1F0-F6D0-17D1-7AD05D36684C}"/>
              </a:ext>
            </a:extLst>
          </p:cNvPr>
          <p:cNvCxnSpPr>
            <a:cxnSpLocks/>
          </p:cNvCxnSpPr>
          <p:nvPr/>
        </p:nvCxnSpPr>
        <p:spPr>
          <a:xfrm>
            <a:off x="5154339" y="1084881"/>
            <a:ext cx="0" cy="483547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1AEFBDE-01F7-477A-1BB4-7998CEC0E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15" y="942812"/>
            <a:ext cx="4452723" cy="5119609"/>
          </a:xfrm>
        </p:spPr>
        <p:txBody>
          <a:bodyPr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Sales Idea: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br>
              <a:rPr lang="en-US" sz="4000" dirty="0"/>
            </a:br>
            <a:r>
              <a:rPr lang="en-US" sz="4000" b="1" dirty="0"/>
              <a:t>Accident Insurance for Children</a:t>
            </a:r>
            <a:br>
              <a:rPr lang="en-US" sz="4000" b="1" dirty="0"/>
            </a:br>
            <a:r>
              <a:rPr lang="en-US" sz="1800" dirty="0">
                <a:solidFill>
                  <a:schemeClr val="tx1"/>
                </a:solidFill>
              </a:rPr>
              <a:t>Kyle purchases coverage to help protect his son Kole and their budget.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rgbClr val="225764"/>
                </a:solidFill>
              </a:rPr>
              <a:t>Solution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Accident Insurance Complete Plan with 24-hour coverage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Est. Total Premium: $13.</a:t>
            </a:r>
            <a:r>
              <a:rPr lang="en-US" sz="1800" baseline="30000" dirty="0">
                <a:solidFill>
                  <a:schemeClr val="tx1"/>
                </a:solidFill>
              </a:rPr>
              <a:t>98</a:t>
            </a:r>
            <a:r>
              <a:rPr lang="en-US" sz="1800" dirty="0">
                <a:solidFill>
                  <a:schemeClr val="tx1"/>
                </a:solidFill>
              </a:rPr>
              <a:t> mo.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3D4A6E-B12A-4FCB-FE21-BC334FA63EF4}"/>
              </a:ext>
            </a:extLst>
          </p:cNvPr>
          <p:cNvSpPr txBox="1">
            <a:spLocks/>
          </p:cNvSpPr>
          <p:nvPr/>
        </p:nvSpPr>
        <p:spPr>
          <a:xfrm>
            <a:off x="5788043" y="1002507"/>
            <a:ext cx="6498463" cy="4716082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A72B2A"/>
                </a:solidFill>
                <a:cs typeface="Calibri" panose="020F0502020204030204" pitchFamily="34" charset="0"/>
              </a:rPr>
              <a:t>Claim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cs typeface="Calibri" panose="020F0502020204030204" pitchFamily="34" charset="0"/>
              </a:rPr>
              <a:t>Kyle makes a claim after Kole breaks his leg during a</a:t>
            </a:r>
            <a:br>
              <a:rPr lang="en-US" sz="1600" dirty="0">
                <a:cs typeface="Calibri" panose="020F0502020204030204" pitchFamily="34" charset="0"/>
              </a:rPr>
            </a:br>
            <a:r>
              <a:rPr lang="en-US" sz="1600" dirty="0">
                <a:cs typeface="Calibri" panose="020F0502020204030204" pitchFamily="34" charset="0"/>
              </a:rPr>
              <a:t>football game and receives the following cash benefits: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Ground Ambulance to Hospital $400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Initial Accident Treatment $200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X-Ray $60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Fracture of lower leg $3,300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Hospital Admission $2,000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Hospital Confinement $400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Inpatient Surgery with Anesthesia $2,000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Appliance (rental of scooter) $100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Follow-up Treatment (2 per accident) $200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Rehabilitative Therapy (6 per accident) $360 </a:t>
            </a:r>
            <a:endParaRPr lang="en-US" sz="16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Organized Sports Injury $1,000 </a:t>
            </a:r>
            <a:endParaRPr lang="en-US" sz="20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225764"/>
                </a:solidFill>
                <a:cs typeface="Calibri" panose="020F0502020204030204" pitchFamily="34" charset="0"/>
              </a:rPr>
              <a:t>Total Benefits Paid: $10,020</a:t>
            </a:r>
            <a:endParaRPr lang="en-US" sz="2500" b="1" dirty="0">
              <a:solidFill>
                <a:srgbClr val="2257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69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11313-CC35-7EA2-36C4-E0BBEC52B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B79D5C1-9650-8301-EA90-95500445B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16" y="1040007"/>
            <a:ext cx="4368091" cy="51196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</a:rPr>
              <a:t>Sales Idea: </a:t>
            </a:r>
            <a:br>
              <a:rPr lang="en-US" sz="4800" dirty="0"/>
            </a:br>
            <a:r>
              <a:rPr lang="en-US" sz="4000" b="1" dirty="0"/>
              <a:t>Accident Insurance for Families</a:t>
            </a:r>
            <a:br>
              <a:rPr lang="en-US" sz="4800" dirty="0"/>
            </a:br>
            <a:r>
              <a:rPr lang="en-US" sz="1800" dirty="0">
                <a:solidFill>
                  <a:schemeClr val="tx1"/>
                </a:solidFill>
              </a:rPr>
              <a:t>Lesley, 35, makes a wise choice for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her family and her peace of mind.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rgbClr val="225764"/>
                </a:solidFill>
              </a:rPr>
              <a:t>Solution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Accident Insurance Advantage Plan with 24-hour coverage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Est. Total Premium: $34.99 mo.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223BDE-7145-85D8-3440-78DDA3A2B5E0}"/>
              </a:ext>
            </a:extLst>
          </p:cNvPr>
          <p:cNvSpPr txBox="1">
            <a:spLocks/>
          </p:cNvSpPr>
          <p:nvPr/>
        </p:nvSpPr>
        <p:spPr>
          <a:xfrm>
            <a:off x="5366945" y="741442"/>
            <a:ext cx="4450888" cy="51196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2"/>
                </a:solidFill>
                <a:latin typeface="Amsi Pro Normal" panose="020F0503040100060004" pitchFamily="34" charset="0"/>
                <a:ea typeface="+mj-ea"/>
                <a:cs typeface="+mj-cs"/>
              </a:defRPr>
            </a:lvl1pPr>
          </a:lstStyle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F36C34-B273-EA93-4456-9D87B0563AD7}"/>
              </a:ext>
            </a:extLst>
          </p:cNvPr>
          <p:cNvCxnSpPr>
            <a:cxnSpLocks/>
          </p:cNvCxnSpPr>
          <p:nvPr/>
        </p:nvCxnSpPr>
        <p:spPr>
          <a:xfrm>
            <a:off x="5154339" y="1084881"/>
            <a:ext cx="0" cy="4835472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3AC6FF-921C-120F-D060-6CA716D84FC5}"/>
              </a:ext>
            </a:extLst>
          </p:cNvPr>
          <p:cNvSpPr txBox="1">
            <a:spLocks/>
          </p:cNvSpPr>
          <p:nvPr/>
        </p:nvSpPr>
        <p:spPr>
          <a:xfrm>
            <a:off x="5788043" y="1500218"/>
            <a:ext cx="5902387" cy="4716082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si Pro Normal" panose="020F050304010006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A72B2A"/>
                </a:solidFill>
                <a:cs typeface="Calibri" panose="020F0502020204030204" pitchFamily="34" charset="0"/>
              </a:rPr>
              <a:t>Claim</a:t>
            </a:r>
            <a:b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</a:b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Lesley makes a claim after she hurts her shoulder tripping over a hose and receives the following cash benefits: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Initial Accident Treatment (urgent care visit) $75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X-Ray $45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Diagnostic Exam (MRI) $150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Surgical Repair of Dislocation $900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Follow-Up Treatment (2 per accident) $150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Pain Management (steroid injection) $75 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solidFill>
                  <a:srgbClr val="606267"/>
                </a:solidFill>
                <a:cs typeface="Calibri" panose="020F0502020204030204" pitchFamily="34" charset="0"/>
              </a:rPr>
              <a:t>Rehabilitative Therapy (6 per accident) $270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endParaRPr lang="en-US" sz="1600" dirty="0">
              <a:solidFill>
                <a:srgbClr val="606267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n-US" sz="2500" b="1" dirty="0">
                <a:solidFill>
                  <a:srgbClr val="225764"/>
                </a:solidFill>
                <a:cs typeface="Calibri" panose="020F0502020204030204" pitchFamily="34" charset="0"/>
              </a:rPr>
              <a:t>Total Benefits Paid: $1,665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endParaRPr lang="en-US" sz="1800" b="1" dirty="0">
              <a:solidFill>
                <a:srgbClr val="2257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8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60C9-569D-0B0C-F4B6-A3BE45A4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CFD543D6-AA50-50B1-9DD4-9ABD91B0A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382327"/>
              </p:ext>
            </p:extLst>
          </p:nvPr>
        </p:nvGraphicFramePr>
        <p:xfrm>
          <a:off x="6368948" y="2694132"/>
          <a:ext cx="4953336" cy="2571581"/>
        </p:xfrm>
        <a:graphic>
          <a:graphicData uri="http://schemas.openxmlformats.org/drawingml/2006/table">
            <a:tbl>
              <a:tblPr/>
              <a:tblGrid>
                <a:gridCol w="3645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8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4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92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Amount</a:t>
                      </a:r>
                      <a:endParaRPr lang="en-US" sz="1400" b="0" i="0" dirty="0">
                        <a:solidFill>
                          <a:schemeClr val="bg1"/>
                        </a:solidFill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29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7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HDHP Out-of-Pocket Maximum (family)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$21,200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Estimated HSA Balance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0" i="0" dirty="0">
                          <a:solidFill>
                            <a:srgbClr val="C0392B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($5,200)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HSA Gap Exposure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$16,000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Living Expenses (3-month recovery est.)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$9,000</a:t>
                      </a:r>
                      <a:endParaRPr lang="en-US" sz="12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RECOMMENDED BENEFIT: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$25,000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8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Est. Total Premium: </a:t>
                      </a:r>
                      <a:endParaRPr lang="en-US" sz="16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$20.</a:t>
                      </a:r>
                      <a:r>
                        <a:rPr lang="en-US" sz="1600" b="0" i="0" baseline="3000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84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latin typeface="Amsi Pro Normal" panose="020F0503040100060004" pitchFamily="34" charset="0"/>
                          <a:ea typeface="Calibri" pitchFamily="34" charset="-122"/>
                          <a:cs typeface="Calibri" pitchFamily="34" charset="-120"/>
                        </a:rPr>
                        <a:t>/mo.</a:t>
                      </a:r>
                      <a:endParaRPr lang="en-US" sz="1600" b="0" i="0" dirty="0">
                        <a:latin typeface="Amsi Pro Normal" panose="020F05030401000600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67733" marB="6773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13">
            <a:extLst>
              <a:ext uri="{FF2B5EF4-FFF2-40B4-BE49-F238E27FC236}">
                <a16:creationId xmlns:a16="http://schemas.microsoft.com/office/drawing/2014/main" id="{CBDE3FFD-54BB-8A38-026D-B0715F590F7B}"/>
              </a:ext>
            </a:extLst>
          </p:cNvPr>
          <p:cNvSpPr/>
          <p:nvPr/>
        </p:nvSpPr>
        <p:spPr>
          <a:xfrm>
            <a:off x="6391383" y="5415335"/>
            <a:ext cx="54864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444444"/>
                </a:solidFill>
                <a:latin typeface="Amsi Pro Cond Light" panose="020B0A06020201010104" pitchFamily="34" charset="77"/>
                <a:ea typeface="Calibri" pitchFamily="34" charset="-122"/>
                <a:cs typeface="Calibri" pitchFamily="34" charset="-120"/>
              </a:rPr>
              <a:t>Illustration based on female, age 37, Nontobacco, Nebraska</a:t>
            </a:r>
            <a:br>
              <a:rPr lang="en-US" sz="1200" dirty="0">
                <a:solidFill>
                  <a:srgbClr val="444444"/>
                </a:solidFill>
                <a:latin typeface="Amsi Pro Cond Light" panose="020B0A06020201010104" pitchFamily="34" charset="77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444444"/>
                </a:solidFill>
                <a:latin typeface="Amsi Pro Cond Light" panose="020B0A06020201010104" pitchFamily="34" charset="77"/>
                <a:ea typeface="Calibri" pitchFamily="34" charset="-122"/>
                <a:cs typeface="Calibri" pitchFamily="34" charset="-120"/>
              </a:rPr>
              <a:t>Suggested Benefit: $20,000–$25,000 for family HDHP</a:t>
            </a:r>
            <a:br>
              <a:rPr lang="en-US" sz="1200" dirty="0">
                <a:solidFill>
                  <a:srgbClr val="444444"/>
                </a:solidFill>
                <a:latin typeface="Amsi Pro Cond Light" panose="020B0A06020201010104" pitchFamily="34" charset="77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444444"/>
                </a:solidFill>
                <a:latin typeface="Amsi Pro Cond Light" panose="020B0A06020201010104" pitchFamily="34" charset="77"/>
                <a:ea typeface="Calibri" pitchFamily="34" charset="-122"/>
                <a:cs typeface="Calibri" pitchFamily="34" charset="-120"/>
              </a:rPr>
              <a:t>$10,000–$15,000 for individual HDHP</a:t>
            </a:r>
            <a:endParaRPr lang="en-US" sz="1200" dirty="0">
              <a:latin typeface="Amsi Pro Cond Light" panose="020B0A06020201010104" pitchFamily="34" charset="77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0E9985-9526-75B1-114F-A1C474BEC845}"/>
              </a:ext>
            </a:extLst>
          </p:cNvPr>
          <p:cNvGrpSpPr/>
          <p:nvPr/>
        </p:nvGrpSpPr>
        <p:grpSpPr>
          <a:xfrm>
            <a:off x="847281" y="4551494"/>
            <a:ext cx="4321055" cy="1612544"/>
            <a:chOff x="847281" y="4551494"/>
            <a:chExt cx="4321055" cy="161254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248AB15-B2A5-3101-4D12-238A0735730E}"/>
                </a:ext>
              </a:extLst>
            </p:cNvPr>
            <p:cNvSpPr/>
            <p:nvPr/>
          </p:nvSpPr>
          <p:spPr>
            <a:xfrm>
              <a:off x="847281" y="4551494"/>
              <a:ext cx="4321055" cy="1337564"/>
            </a:xfrm>
            <a:prstGeom prst="roundRect">
              <a:avLst/>
            </a:prstGeom>
            <a:solidFill>
              <a:srgbClr val="3DC2C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msi Pro Normal" panose="020F0503040100060004" pitchFamily="34" charset="0"/>
              </a:endParaRPr>
            </a:p>
          </p:txBody>
        </p:sp>
        <p:sp>
          <p:nvSpPr>
            <p:cNvPr id="11" name="Text 8">
              <a:extLst>
                <a:ext uri="{FF2B5EF4-FFF2-40B4-BE49-F238E27FC236}">
                  <a16:creationId xmlns:a16="http://schemas.microsoft.com/office/drawing/2014/main" id="{97F93218-410A-3449-97DC-9E4371116C19}"/>
                </a:ext>
              </a:extLst>
            </p:cNvPr>
            <p:cNvSpPr/>
            <p:nvPr/>
          </p:nvSpPr>
          <p:spPr>
            <a:xfrm>
              <a:off x="1004256" y="4619621"/>
              <a:ext cx="4007104" cy="119808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>
                <a:spcAft>
                  <a:spcPts val="400"/>
                </a:spcAft>
              </a:pPr>
              <a:r>
                <a:rPr lang="en-US" sz="1400" dirty="0">
                  <a:solidFill>
                    <a:srgbClr val="003C57"/>
                  </a:solidFill>
                  <a:latin typeface="Amsi Pro Normal" panose="020F0503040100060004" pitchFamily="34" charset="0"/>
                  <a:ea typeface="Calibri" pitchFamily="34" charset="-122"/>
                  <a:cs typeface="Calibri" pitchFamily="34" charset="-120"/>
                </a:rPr>
                <a:t>The Talking Point</a:t>
              </a:r>
              <a:endParaRPr lang="en-US" sz="1400" dirty="0">
                <a:solidFill>
                  <a:srgbClr val="003C57"/>
                </a:solidFill>
                <a:latin typeface="Amsi Pro Normal" panose="020F0503040100060004" pitchFamily="34" charset="0"/>
              </a:endParaRPr>
            </a:p>
            <a:p>
              <a:pPr algn="ctr"/>
              <a:r>
                <a:rPr lang="en-US" sz="1200" dirty="0">
                  <a:solidFill>
                    <a:srgbClr val="003C57"/>
                  </a:solidFill>
                  <a:latin typeface="Amsi Pro Normal" panose="020F0503040100060004" pitchFamily="34" charset="0"/>
                  <a:ea typeface="Calibri" pitchFamily="34" charset="-122"/>
                  <a:cs typeface="Calibri" pitchFamily="34" charset="-120"/>
                </a:rPr>
                <a:t>"Your HSA is a great start — but it's not a safety net for a heart attack or cancer diagnosis. This benefit pays you directly. Use it for your deductible, your mortgage, groceries — whatever you need."</a:t>
              </a:r>
              <a:endParaRPr lang="en-US" sz="1200" dirty="0">
                <a:solidFill>
                  <a:srgbClr val="003C57"/>
                </a:solidFill>
                <a:latin typeface="Amsi Pro Normal" panose="020F0503040100060004" pitchFamily="34" charset="0"/>
              </a:endParaRPr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09107FE1-F16F-5732-14CB-B8433D4EC926}"/>
                </a:ext>
              </a:extLst>
            </p:cNvPr>
            <p:cNvSpPr/>
            <p:nvPr/>
          </p:nvSpPr>
          <p:spPr>
            <a:xfrm rot="10800000">
              <a:off x="4022447" y="5885831"/>
              <a:ext cx="469449" cy="278207"/>
            </a:xfrm>
            <a:prstGeom prst="triangle">
              <a:avLst/>
            </a:prstGeom>
            <a:solidFill>
              <a:srgbClr val="3DC2C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5535F6A-9DA5-0157-BC76-069EFB5BB609}"/>
              </a:ext>
            </a:extLst>
          </p:cNvPr>
          <p:cNvSpPr txBox="1"/>
          <p:nvPr/>
        </p:nvSpPr>
        <p:spPr>
          <a:xfrm>
            <a:off x="594621" y="471634"/>
            <a:ext cx="914743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Amsi Pro Normal" panose="020F0503040100060004" pitchFamily="34" charset="0"/>
              </a:rPr>
              <a:t>Sales Idea: </a:t>
            </a:r>
            <a:br>
              <a:rPr lang="en-US" sz="4800" dirty="0">
                <a:latin typeface="Amsi Pro Normal" panose="020F0503040100060004" pitchFamily="34" charset="0"/>
              </a:rPr>
            </a:br>
            <a:r>
              <a:rPr lang="en-US" sz="4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Quick Issue Critical Illness + HDHP: </a:t>
            </a:r>
            <a:br>
              <a:rPr lang="en-US" sz="4000" b="1" dirty="0">
                <a:solidFill>
                  <a:srgbClr val="A72B2A"/>
                </a:solidFill>
                <a:latin typeface="Amsi Pro Normal" panose="020F0503040100060004" pitchFamily="34" charset="0"/>
              </a:rPr>
            </a:br>
            <a:r>
              <a:rPr lang="en-US" sz="4000" b="1" dirty="0">
                <a:solidFill>
                  <a:srgbClr val="A72B2A"/>
                </a:solidFill>
                <a:latin typeface="Amsi Pro Normal" panose="020F0503040100060004" pitchFamily="34" charset="0"/>
              </a:rPr>
              <a:t>Filling the HSA Gap</a:t>
            </a:r>
            <a:endParaRPr lang="en-US" dirty="0">
              <a:solidFill>
                <a:srgbClr val="A72B2A"/>
              </a:solidFill>
              <a:latin typeface="Amsi Pro Normal" panose="020F05030401000600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A1DF244-5A87-4D94-A644-4739EF4C5990}"/>
              </a:ext>
            </a:extLst>
          </p:cNvPr>
          <p:cNvSpPr/>
          <p:nvPr/>
        </p:nvSpPr>
        <p:spPr>
          <a:xfrm>
            <a:off x="9334799" y="372220"/>
            <a:ext cx="1606320" cy="1606320"/>
          </a:xfrm>
          <a:prstGeom prst="ellipse">
            <a:avLst/>
          </a:prstGeom>
          <a:blipFill dpi="0" rotWithShape="1">
            <a:blip r:embed="rId3"/>
            <a:srcRect/>
            <a:tile tx="-4064000" ty="-6350" sx="13000" sy="13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msi Pro Normal" panose="020F05030401000600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0C75F99-76A5-EF90-1AC1-AA1C2990B683}"/>
              </a:ext>
            </a:extLst>
          </p:cNvPr>
          <p:cNvSpPr txBox="1">
            <a:spLocks/>
          </p:cNvSpPr>
          <p:nvPr/>
        </p:nvSpPr>
        <p:spPr>
          <a:xfrm>
            <a:off x="594621" y="2263819"/>
            <a:ext cx="6022854" cy="52418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Best Fit Client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dirty="0">
                <a:solidFill>
                  <a:srgbClr val="444444"/>
                </a:solidFill>
                <a:latin typeface="Amsi Pro Normal" panose="020F0503040100060004" pitchFamily="34" charset="0"/>
                <a:ea typeface="Calibri" pitchFamily="34" charset="-122"/>
                <a:cs typeface="Calibri" pitchFamily="34" charset="-120"/>
              </a:rPr>
              <a:t>Mid-30s to mid-40s professional or working parent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dirty="0">
                <a:solidFill>
                  <a:srgbClr val="444444"/>
                </a:solidFill>
                <a:latin typeface="Amsi Pro Normal" panose="020F0503040100060004" pitchFamily="34" charset="0"/>
                <a:ea typeface="Calibri" pitchFamily="34" charset="-122"/>
                <a:cs typeface="Calibri" pitchFamily="34" charset="-120"/>
              </a:rPr>
              <a:t>Enrolled in a high-deductible ACA plan with a </a:t>
            </a:r>
            <a:br>
              <a:rPr lang="en-US" sz="1700" dirty="0">
                <a:solidFill>
                  <a:srgbClr val="444444"/>
                </a:solidFill>
                <a:latin typeface="Amsi Pro Normal" panose="020F05030401000600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700" dirty="0">
                <a:solidFill>
                  <a:srgbClr val="444444"/>
                </a:solidFill>
                <a:latin typeface="Amsi Pro Normal" panose="020F0503040100060004" pitchFamily="34" charset="0"/>
                <a:ea typeface="Calibri" pitchFamily="34" charset="-122"/>
                <a:cs typeface="Calibri" pitchFamily="34" charset="-120"/>
              </a:rPr>
              <a:t>health savings account (HSA)</a:t>
            </a:r>
            <a:endParaRPr lang="en-US" sz="1700" dirty="0">
              <a:latin typeface="Amsi Pro Normal" panose="020F05030401000600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dirty="0">
                <a:solidFill>
                  <a:srgbClr val="444444"/>
                </a:solidFill>
                <a:latin typeface="Amsi Pro Normal" panose="020F0503040100060004" pitchFamily="34" charset="0"/>
                <a:ea typeface="Calibri" pitchFamily="34" charset="-122"/>
                <a:cs typeface="Calibri" pitchFamily="34" charset="-120"/>
              </a:rPr>
              <a:t>Feels protected — until you show them the numbers</a:t>
            </a:r>
            <a:r>
              <a:rPr lang="en-US" sz="1800" dirty="0">
                <a:solidFill>
                  <a:srgbClr val="444444"/>
                </a:solidFill>
                <a:latin typeface="Amsi Pro Normal" panose="020F0503040100060004" pitchFamily="34" charset="0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en-US" sz="1800" b="1" dirty="0">
                <a:solidFill>
                  <a:srgbClr val="225764"/>
                </a:solidFill>
                <a:latin typeface="Amsi Pro Normal" panose="020F0503040100060004" pitchFamily="34" charset="0"/>
              </a:rPr>
            </a:br>
            <a:endParaRPr lang="en-US" sz="1600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46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78318-F043-BCC4-2801-E9866741B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DE66D2F4-E589-FD5C-34F6-EF7F2D08F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34" y="1747847"/>
            <a:ext cx="3985681" cy="1334443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A72B2A"/>
                </a:solidFill>
              </a:rPr>
              <a:t>Why This Matters for Your Business</a:t>
            </a:r>
            <a:endParaRPr lang="en-US" sz="3600" b="1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E2D3650-1522-8ADD-68A0-603B786E0BCF}"/>
              </a:ext>
            </a:extLst>
          </p:cNvPr>
          <p:cNvSpPr txBox="1">
            <a:spLocks/>
          </p:cNvSpPr>
          <p:nvPr/>
        </p:nvSpPr>
        <p:spPr>
          <a:xfrm>
            <a:off x="5727822" y="2174231"/>
            <a:ext cx="6169944" cy="18161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This allows you to:</a:t>
            </a:r>
            <a:endParaRPr lang="en-US" sz="1800" b="1" dirty="0">
              <a:latin typeface="Amsi Pro Normal" panose="020F05030401000600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Offer a more complete solution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Increase value per enrollment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Strengthen client relationships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700" dirty="0"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700" dirty="0">
              <a:latin typeface="Amsi Pro Normal" panose="020F05030401000600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E70EDA-3B1E-FF53-F28B-A23CFB32250D}"/>
              </a:ext>
            </a:extLst>
          </p:cNvPr>
          <p:cNvCxnSpPr>
            <a:cxnSpLocks/>
          </p:cNvCxnSpPr>
          <p:nvPr/>
        </p:nvCxnSpPr>
        <p:spPr>
          <a:xfrm>
            <a:off x="5080069" y="1469381"/>
            <a:ext cx="0" cy="3388369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836B3DB9-32AC-519F-8716-14FA0C79FCA5}"/>
              </a:ext>
            </a:extLst>
          </p:cNvPr>
          <p:cNvSpPr txBox="1">
            <a:spLocks/>
          </p:cNvSpPr>
          <p:nvPr/>
        </p:nvSpPr>
        <p:spPr>
          <a:xfrm>
            <a:off x="903835" y="3454094"/>
            <a:ext cx="3985680" cy="18436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  <a:latin typeface="Amsi Pro Normal" panose="020F0503040100060004" pitchFamily="34" charset="0"/>
              </a:rPr>
              <a:t>You’re already</a:t>
            </a:r>
            <a:br>
              <a:rPr lang="en-US" sz="2000" dirty="0">
                <a:solidFill>
                  <a:schemeClr val="tx1"/>
                </a:solidFill>
                <a:latin typeface="Amsi Pro Normal" panose="020F05030401000600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msi Pro Normal" panose="020F0503040100060004" pitchFamily="34" charset="0"/>
              </a:rPr>
              <a:t>having the conversation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  <a:latin typeface="Amsi Pro Normal" panose="020F0503040100060004" pitchFamily="34" charset="0"/>
              </a:rPr>
              <a:t>You’re already</a:t>
            </a:r>
            <a:br>
              <a:rPr lang="en-US" sz="2000" dirty="0">
                <a:solidFill>
                  <a:schemeClr val="tx1"/>
                </a:solidFill>
                <a:latin typeface="Amsi Pro Normal" panose="020F05030401000600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msi Pro Normal" panose="020F0503040100060004" pitchFamily="34" charset="0"/>
              </a:rPr>
              <a:t>identifying coverage gaps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35D489-023A-157A-E834-D6A651256F29}"/>
              </a:ext>
            </a:extLst>
          </p:cNvPr>
          <p:cNvGrpSpPr/>
          <p:nvPr/>
        </p:nvGrpSpPr>
        <p:grpSpPr>
          <a:xfrm>
            <a:off x="6600759" y="5136214"/>
            <a:ext cx="5621867" cy="866176"/>
            <a:chOff x="5680214" y="5052024"/>
            <a:chExt cx="4594496" cy="707886"/>
          </a:xfrm>
          <a:solidFill>
            <a:srgbClr val="003D4C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7C44FF-D1F5-1406-3E8E-75731918F406}"/>
                </a:ext>
              </a:extLst>
            </p:cNvPr>
            <p:cNvSpPr/>
            <p:nvPr/>
          </p:nvSpPr>
          <p:spPr>
            <a:xfrm>
              <a:off x="6020932" y="5052024"/>
              <a:ext cx="4253778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117A3E7-C5AA-37BF-55D6-155912CA2306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E9176EF-067C-C300-7F7E-B8885C45AAF3}"/>
              </a:ext>
            </a:extLst>
          </p:cNvPr>
          <p:cNvSpPr txBox="1"/>
          <p:nvPr/>
        </p:nvSpPr>
        <p:spPr>
          <a:xfrm>
            <a:off x="7704086" y="5253680"/>
            <a:ext cx="45185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A simple way to increase revenue without changing your workflow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30291C-5C2C-D301-F0B8-9BC4A0208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685" y="5253680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08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ED5C3-853A-6C1C-E5B2-730D2C6CB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83AAE2-3039-761D-D5FA-1451CDE84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155833" y="-500191"/>
            <a:ext cx="13563985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C725C8-D9BB-13F8-67D7-88A8A950E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77" y="2065321"/>
            <a:ext cx="2443108" cy="2205468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2F6B665-EBFF-EA34-9975-17B4DB312AF1}"/>
              </a:ext>
            </a:extLst>
          </p:cNvPr>
          <p:cNvSpPr txBox="1">
            <a:spLocks/>
          </p:cNvSpPr>
          <p:nvPr/>
        </p:nvSpPr>
        <p:spPr>
          <a:xfrm>
            <a:off x="4534312" y="2659617"/>
            <a:ext cx="6367011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latin typeface="Amsi Pro Normal" panose="020F0503040100060004" pitchFamily="34" charset="0"/>
              </a:rPr>
              <a:t>How to Offer It</a:t>
            </a:r>
          </a:p>
        </p:txBody>
      </p:sp>
    </p:spTree>
    <p:extLst>
      <p:ext uri="{BB962C8B-B14F-4D97-AF65-F5344CB8AC3E}">
        <p14:creationId xmlns:p14="http://schemas.microsoft.com/office/powerpoint/2010/main" val="3000994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85AD9-623B-CE46-EFC7-C405A420C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ACC2CD02-BEF5-54F8-D4DA-D4867AFC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34" y="2094557"/>
            <a:ext cx="3294941" cy="2348856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A72B2A"/>
                </a:solidFill>
              </a:rPr>
              <a:t>Where It</a:t>
            </a:r>
            <a:br>
              <a:rPr lang="en-US" sz="3600" b="1" dirty="0">
                <a:solidFill>
                  <a:srgbClr val="A72B2A"/>
                </a:solidFill>
              </a:rPr>
            </a:br>
            <a:r>
              <a:rPr lang="en-US" sz="3600" b="1" dirty="0">
                <a:solidFill>
                  <a:srgbClr val="A72B2A"/>
                </a:solidFill>
              </a:rPr>
              <a:t>Fits in the Conversation</a:t>
            </a:r>
            <a:endParaRPr lang="en-US" sz="3200" b="1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209A45F-BEF9-0B1E-4411-443CC130A5F9}"/>
              </a:ext>
            </a:extLst>
          </p:cNvPr>
          <p:cNvSpPr txBox="1">
            <a:spLocks/>
          </p:cNvSpPr>
          <p:nvPr/>
        </p:nvSpPr>
        <p:spPr>
          <a:xfrm>
            <a:off x="5355778" y="2094557"/>
            <a:ext cx="5955266" cy="18161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Every enrollment already includes: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Plan selection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Cost discussion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Out-of-pocket exposure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000" dirty="0"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>
                <a:latin typeface="Amsi Pro Normal" panose="020F0503040100060004" pitchFamily="34" charset="0"/>
              </a:rPr>
              <a:t>This is the natural moment to introduce Accident Insurance or Quick Issue Critical Illness Insurance.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000" dirty="0"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700" dirty="0"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700" dirty="0">
              <a:latin typeface="Amsi Pro Normal" panose="020F05030401000600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00A587-61BD-248D-973F-1337E63AE0DF}"/>
              </a:ext>
            </a:extLst>
          </p:cNvPr>
          <p:cNvCxnSpPr>
            <a:cxnSpLocks/>
          </p:cNvCxnSpPr>
          <p:nvPr/>
        </p:nvCxnSpPr>
        <p:spPr>
          <a:xfrm>
            <a:off x="4522577" y="1957388"/>
            <a:ext cx="0" cy="3081143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504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712A-1F20-577A-4902-3FCED9A2C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5256-E300-5E5E-557C-98E9811FF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291381"/>
            <a:ext cx="12191999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What to Say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3A0791-85ED-191A-6F8C-91F735961A78}"/>
              </a:ext>
            </a:extLst>
          </p:cNvPr>
          <p:cNvGraphicFramePr>
            <a:graphicFrameLocks noGrp="1"/>
          </p:cNvGraphicFramePr>
          <p:nvPr/>
        </p:nvGraphicFramePr>
        <p:xfrm>
          <a:off x="5413248" y="247122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05FC62A-2A12-8130-2A93-17EA10F578F8}"/>
              </a:ext>
            </a:extLst>
          </p:cNvPr>
          <p:cNvSpPr txBox="1"/>
          <p:nvPr/>
        </p:nvSpPr>
        <p:spPr>
          <a:xfrm>
            <a:off x="2180301" y="2471226"/>
            <a:ext cx="762512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solidFill>
                  <a:srgbClr val="225764"/>
                </a:solidFill>
                <a:latin typeface="Amsi Pro Normal" panose="020F0503040100060004" pitchFamily="34" charset="0"/>
              </a:rPr>
              <a:t>“This plan helps cover your major medical needs, but like most ACA plans, it does leave you with some out-of-pocket costs if something unexpected happens.”</a:t>
            </a:r>
          </a:p>
          <a:p>
            <a:pPr algn="ctr">
              <a:spcAft>
                <a:spcPts val="600"/>
              </a:spcAft>
            </a:pPr>
            <a:endParaRPr lang="en-US" i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i="1" dirty="0">
                <a:solidFill>
                  <a:srgbClr val="225764"/>
                </a:solidFill>
                <a:latin typeface="Amsi Pro Normal" panose="020F0503040100060004" pitchFamily="34" charset="0"/>
              </a:rPr>
              <a:t>“A lot of people add </a:t>
            </a:r>
            <a:r>
              <a:rPr lang="en-US" sz="2000" b="1" i="1" dirty="0">
                <a:solidFill>
                  <a:srgbClr val="225764"/>
                </a:solidFill>
                <a:latin typeface="Amsi Pro Normal" panose="020F0503040100060004" pitchFamily="34" charset="0"/>
              </a:rPr>
              <a:t>Accident Insurance</a:t>
            </a:r>
            <a:r>
              <a:rPr lang="en-US" i="1" dirty="0">
                <a:solidFill>
                  <a:srgbClr val="225764"/>
                </a:solidFill>
                <a:latin typeface="Amsi Pro Normal" panose="020F0503040100060004" pitchFamily="34" charset="0"/>
              </a:rPr>
              <a:t> to help cover those costs.”</a:t>
            </a:r>
          </a:p>
          <a:p>
            <a:pPr algn="ctr">
              <a:spcAft>
                <a:spcPts val="600"/>
              </a:spcAft>
            </a:pPr>
            <a:endParaRPr lang="en-US" i="1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57DD0C8-0C54-0EFD-BE9A-271498C29E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50624" y="2343898"/>
            <a:ext cx="1302467" cy="16988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60C569-B617-A967-5EA0-F7393421CB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10800000">
            <a:off x="10132637" y="2338465"/>
            <a:ext cx="1302467" cy="169887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A614D8C-1CF9-F029-8CEE-F3C85DAF4B62}"/>
              </a:ext>
            </a:extLst>
          </p:cNvPr>
          <p:cNvGrpSpPr/>
          <p:nvPr/>
        </p:nvGrpSpPr>
        <p:grpSpPr>
          <a:xfrm>
            <a:off x="5674784" y="5136214"/>
            <a:ext cx="6517215" cy="866176"/>
            <a:chOff x="5680214" y="5052024"/>
            <a:chExt cx="5326223" cy="707886"/>
          </a:xfrm>
          <a:solidFill>
            <a:srgbClr val="003D4C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ECBCB19-3A5E-313C-1DC0-5DF49892BA1F}"/>
                </a:ext>
              </a:extLst>
            </p:cNvPr>
            <p:cNvSpPr/>
            <p:nvPr/>
          </p:nvSpPr>
          <p:spPr>
            <a:xfrm>
              <a:off x="6020932" y="5052024"/>
              <a:ext cx="4985505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9EC54A6-6661-7CCF-7CD7-DABBF748466B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CE1F935-0D86-AE44-9D59-6ED110C58DEF}"/>
              </a:ext>
            </a:extLst>
          </p:cNvPr>
          <p:cNvSpPr txBox="1"/>
          <p:nvPr/>
        </p:nvSpPr>
        <p:spPr>
          <a:xfrm>
            <a:off x="6778111" y="5384636"/>
            <a:ext cx="4922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Keep it simple and connected to the plan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2A9683-5271-AE69-01EB-059343FED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10" y="5253680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37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0E38A-8A45-344C-E2AF-33757154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AA7B-E83F-91B9-6547-40D3B4114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1381"/>
            <a:ext cx="10515600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What to Say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F6468F-F80F-179E-66FE-F35AF830E8C3}"/>
              </a:ext>
            </a:extLst>
          </p:cNvPr>
          <p:cNvGraphicFramePr>
            <a:graphicFrameLocks noGrp="1"/>
          </p:cNvGraphicFramePr>
          <p:nvPr/>
        </p:nvGraphicFramePr>
        <p:xfrm>
          <a:off x="5413248" y="247122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834BBD-3A93-2A68-57AA-DA03751203DB}"/>
              </a:ext>
            </a:extLst>
          </p:cNvPr>
          <p:cNvSpPr txBox="1"/>
          <p:nvPr/>
        </p:nvSpPr>
        <p:spPr>
          <a:xfrm>
            <a:off x="1935304" y="2471226"/>
            <a:ext cx="811511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i="1" dirty="0">
                <a:solidFill>
                  <a:srgbClr val="225764"/>
                </a:solidFill>
                <a:latin typeface="Amsi Pro Normal" panose="020F0503040100060004" pitchFamily="34" charset="0"/>
              </a:rPr>
              <a:t>“This plan helps cover your major medical needs, but like most ACA plans, it does leave you with some out-of-pocket costs if something unexpected happens, like facing a serious diagnosis. </a:t>
            </a:r>
          </a:p>
          <a:p>
            <a:pPr algn="ctr">
              <a:spcAft>
                <a:spcPts val="600"/>
              </a:spcAft>
            </a:pPr>
            <a:endParaRPr lang="en-US" i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i="1" dirty="0">
                <a:solidFill>
                  <a:srgbClr val="225764"/>
                </a:solidFill>
                <a:latin typeface="Amsi Pro Normal" panose="020F0503040100060004" pitchFamily="34" charset="0"/>
              </a:rPr>
              <a:t>“A lot of people add </a:t>
            </a:r>
            <a:r>
              <a:rPr lang="en-US" sz="2000" b="1" i="1" dirty="0">
                <a:solidFill>
                  <a:srgbClr val="225764"/>
                </a:solidFill>
                <a:latin typeface="Amsi Pro Normal" panose="020F0503040100060004" pitchFamily="34" charset="0"/>
              </a:rPr>
              <a:t>Critical Illness Insurance </a:t>
            </a:r>
            <a:r>
              <a:rPr lang="en-US" i="1" dirty="0">
                <a:solidFill>
                  <a:srgbClr val="225764"/>
                </a:solidFill>
                <a:latin typeface="Amsi Pro Normal" panose="020F0503040100060004" pitchFamily="34" charset="0"/>
              </a:rPr>
              <a:t>to help cover those costs.”</a:t>
            </a:r>
          </a:p>
          <a:p>
            <a:pPr algn="ctr">
              <a:spcAft>
                <a:spcPts val="600"/>
              </a:spcAft>
            </a:pPr>
            <a:endParaRPr lang="en-US" i="1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80315B8-E642-6631-04D3-39872C0714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50624" y="2343898"/>
            <a:ext cx="1302467" cy="16988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D66448-76C6-951F-2C4C-C567D689B0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10800000">
            <a:off x="10132637" y="2338465"/>
            <a:ext cx="1302467" cy="169887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AF27A56-31F7-A2D5-AA7F-E93EE7B7B3D2}"/>
              </a:ext>
            </a:extLst>
          </p:cNvPr>
          <p:cNvGrpSpPr/>
          <p:nvPr/>
        </p:nvGrpSpPr>
        <p:grpSpPr>
          <a:xfrm>
            <a:off x="5674784" y="5136214"/>
            <a:ext cx="6517215" cy="866176"/>
            <a:chOff x="5680214" y="5052024"/>
            <a:chExt cx="5326223" cy="707886"/>
          </a:xfrm>
          <a:solidFill>
            <a:srgbClr val="003D4C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67241D0-8209-E8BE-EBDD-C06A143AC867}"/>
                </a:ext>
              </a:extLst>
            </p:cNvPr>
            <p:cNvSpPr/>
            <p:nvPr/>
          </p:nvSpPr>
          <p:spPr>
            <a:xfrm>
              <a:off x="6020932" y="5052024"/>
              <a:ext cx="4985505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4FA28CD-BF00-ED36-0E66-5E5E690BDC2B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C739E17-EB8A-506C-53E7-AC42A9D1D99F}"/>
              </a:ext>
            </a:extLst>
          </p:cNvPr>
          <p:cNvSpPr txBox="1"/>
          <p:nvPr/>
        </p:nvSpPr>
        <p:spPr>
          <a:xfrm>
            <a:off x="6778111" y="5384636"/>
            <a:ext cx="4922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Keep it simple and connected to the plan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42410F-198B-53BC-1EFD-23072D86D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10" y="5253680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95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FE198-4EF2-F215-D984-C5B20F482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B7A27F4-E6B0-E490-2876-81BFAD9DA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2842419"/>
            <a:ext cx="1302467" cy="16988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E56403-4F70-4829-DA0C-029F4601E5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10800000">
            <a:off x="10860911" y="2836986"/>
            <a:ext cx="1302467" cy="16988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D063AF-44BA-7BB1-A7DC-9B164BD4E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7119"/>
            <a:ext cx="10515600" cy="931423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Common Client Responses</a:t>
            </a:r>
            <a:br>
              <a:rPr lang="en-US" dirty="0"/>
            </a:br>
            <a:r>
              <a:rPr lang="en-US" sz="3600" dirty="0"/>
              <a:t>Accident Insurance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89D78D4-E301-3874-CE2B-DC62CC0FE06C}"/>
              </a:ext>
            </a:extLst>
          </p:cNvPr>
          <p:cNvGraphicFramePr>
            <a:graphicFrameLocks noGrp="1"/>
          </p:cNvGraphicFramePr>
          <p:nvPr/>
        </p:nvGraphicFramePr>
        <p:xfrm>
          <a:off x="5413248" y="247122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268677-6B67-4014-A146-D426E18EC3E1}"/>
              </a:ext>
            </a:extLst>
          </p:cNvPr>
          <p:cNvSpPr txBox="1"/>
          <p:nvPr/>
        </p:nvSpPr>
        <p:spPr>
          <a:xfrm>
            <a:off x="4302875" y="2216359"/>
            <a:ext cx="6435969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225764"/>
                </a:solidFill>
                <a:latin typeface="Amsi Pro Normal" panose="020F0503040100060004" pitchFamily="34" charset="0"/>
              </a:rPr>
              <a:t>That makes sense. Most people just like having something in place for unexpected injuries. Let me show you what a basic option looks like.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225764"/>
                </a:solidFill>
                <a:latin typeface="Amsi Pro Normal" panose="020F0503040100060004" pitchFamily="34" charset="0"/>
              </a:rPr>
              <a:t>It does, but you’ll still have out-of-pocket costs. This helps cover those expenses alongside your medical plan.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225764"/>
                </a:solidFill>
                <a:latin typeface="Amsi Pro Normal" panose="020F0503040100060004" pitchFamily="34" charset="0"/>
              </a:rPr>
              <a:t>I understand. That’s why some people choose a lower level of coverage just to have something in place.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E289B5-2C2F-7301-D085-8501EC4A256C}"/>
              </a:ext>
            </a:extLst>
          </p:cNvPr>
          <p:cNvSpPr txBox="1"/>
          <p:nvPr/>
        </p:nvSpPr>
        <p:spPr>
          <a:xfrm>
            <a:off x="1424533" y="2216359"/>
            <a:ext cx="2755249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b="1" dirty="0">
                <a:solidFill>
                  <a:srgbClr val="225764"/>
                </a:solidFill>
                <a:latin typeface="Amsi Pro Normal" panose="020F0503040100060004" pitchFamily="34" charset="0"/>
              </a:rPr>
              <a:t>I’ll think about it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225764"/>
                </a:solidFill>
                <a:latin typeface="Amsi Pro Normal" panose="020F0503040100060004" pitchFamily="34" charset="0"/>
              </a:rPr>
              <a:t>Doesn’t my medical plan cover accidents?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225764"/>
                </a:solidFill>
                <a:latin typeface="Amsi Pro Normal" panose="020F0503040100060004" pitchFamily="34" charset="0"/>
              </a:rPr>
              <a:t>I can’t afford anything extra right now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9F198-01B4-49BA-A948-03CE1A14EDD8}"/>
              </a:ext>
            </a:extLst>
          </p:cNvPr>
          <p:cNvSpPr txBox="1"/>
          <p:nvPr/>
        </p:nvSpPr>
        <p:spPr>
          <a:xfrm>
            <a:off x="1853091" y="5515720"/>
            <a:ext cx="2233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0704F-A23E-7444-63C1-08CCCF5CA795}"/>
              </a:ext>
            </a:extLst>
          </p:cNvPr>
          <p:cNvSpPr txBox="1"/>
          <p:nvPr/>
        </p:nvSpPr>
        <p:spPr>
          <a:xfrm>
            <a:off x="4546888" y="5520793"/>
            <a:ext cx="643596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062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0347F-35F5-3E2F-3EC7-49DE5C4F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70486-BDA7-6D66-BA11-F2A70553F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373"/>
            <a:ext cx="10515600" cy="93142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/>
              <a:t>Common Client Responses</a:t>
            </a:r>
            <a:br>
              <a:rPr lang="en-US" dirty="0"/>
            </a:br>
            <a:r>
              <a:rPr lang="en-US" sz="3600" dirty="0"/>
              <a:t>Quick Issue Critical Illness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241508-8057-6F31-5B2C-9C11173324A1}"/>
              </a:ext>
            </a:extLst>
          </p:cNvPr>
          <p:cNvGraphicFramePr>
            <a:graphicFrameLocks noGrp="1"/>
          </p:cNvGraphicFramePr>
          <p:nvPr/>
        </p:nvGraphicFramePr>
        <p:xfrm>
          <a:off x="5413248" y="2830455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089266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b="0" i="0" dirty="0">
                        <a:latin typeface="Amsi Pro Normal" panose="020F05030401000600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1139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BE89BF5-C21A-1543-05AC-7C4A48DA3629}"/>
              </a:ext>
            </a:extLst>
          </p:cNvPr>
          <p:cNvSpPr txBox="1"/>
          <p:nvPr/>
        </p:nvSpPr>
        <p:spPr>
          <a:xfrm>
            <a:off x="4209430" y="2575588"/>
            <a:ext cx="544385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225764"/>
                </a:solidFill>
                <a:latin typeface="Amsi Pro Normal" panose="020F0503040100060004" pitchFamily="34" charset="0"/>
              </a:rPr>
              <a:t>That’s great to hear. But critical illness isn’t something you can predict. This is really about having a cushion in place just in case. </a:t>
            </a:r>
          </a:p>
          <a:p>
            <a:pPr>
              <a:spcAft>
                <a:spcPts val="600"/>
              </a:spcAft>
            </a:pPr>
            <a:endParaRPr lang="en-US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225764"/>
                </a:solidFill>
                <a:latin typeface="Amsi Pro Normal" panose="020F0503040100060004" pitchFamily="34" charset="0"/>
              </a:rPr>
              <a:t>Life insurance helps your family later. This pays you after you’re diagnosed, during treatment and recovery, so bills don’t pile up.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C141A-B056-2B88-07A9-C30D89FFAE7B}"/>
              </a:ext>
            </a:extLst>
          </p:cNvPr>
          <p:cNvSpPr txBox="1"/>
          <p:nvPr/>
        </p:nvSpPr>
        <p:spPr>
          <a:xfrm>
            <a:off x="1834013" y="2575588"/>
            <a:ext cx="223324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rgbClr val="225764"/>
                </a:solidFill>
                <a:latin typeface="Amsi Pro Normal" panose="020F0503040100060004" pitchFamily="34" charset="0"/>
              </a:rPr>
              <a:t>I don’t have a family history of these illnesses.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2400"/>
              </a:spcAft>
            </a:pPr>
            <a:r>
              <a:rPr lang="en-US" b="1" dirty="0">
                <a:solidFill>
                  <a:srgbClr val="225764"/>
                </a:solidFill>
                <a:latin typeface="Amsi Pro Normal" panose="020F0503040100060004" pitchFamily="34" charset="0"/>
              </a:rPr>
              <a:t>I already have life insurance.</a:t>
            </a: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rgbClr val="225764"/>
              </a:solidFill>
              <a:latin typeface="Amsi Pro Normal" panose="020F05030401000600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F8428F-0C1C-9F6C-5C2C-57603FE394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89376" y="2842419"/>
            <a:ext cx="1302467" cy="16988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07196E-99D1-6E9E-C0EB-E044E59494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10800000">
            <a:off x="10271533" y="2836986"/>
            <a:ext cx="1302467" cy="169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85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F27F4-3C83-4AB6-C89A-CC6927B7F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F9D9D3-90A7-F9E7-171B-E592A6E64B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155833" y="-557534"/>
            <a:ext cx="13563985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CF278E-D136-E80E-7114-432AE8E13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77" y="2065321"/>
            <a:ext cx="2443108" cy="2205468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3730BB0-1A7D-FA88-B741-49EFA9D50AEB}"/>
              </a:ext>
            </a:extLst>
          </p:cNvPr>
          <p:cNvSpPr txBox="1">
            <a:spLocks/>
          </p:cNvSpPr>
          <p:nvPr/>
        </p:nvSpPr>
        <p:spPr>
          <a:xfrm>
            <a:off x="4534311" y="2659617"/>
            <a:ext cx="7483517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latin typeface="Amsi Pro Normal" panose="020F0503040100060004" pitchFamily="34" charset="0"/>
              </a:rPr>
              <a:t>FastTrack Process</a:t>
            </a:r>
          </a:p>
          <a:p>
            <a:pPr marL="0" indent="0">
              <a:buNone/>
            </a:pPr>
            <a:br>
              <a:rPr lang="en-US" sz="4800" b="1" dirty="0">
                <a:latin typeface="Amsi Pro Normal" panose="020F0503040100060004" pitchFamily="34" charset="0"/>
              </a:rPr>
            </a:br>
            <a:r>
              <a:rPr lang="en-US" sz="3200" dirty="0">
                <a:latin typeface="Amsi Pro Normal" panose="020F0503040100060004" pitchFamily="34" charset="0"/>
              </a:rPr>
              <a:t>(INSERT QR CODE TO DEMO)</a:t>
            </a:r>
            <a:endParaRPr lang="en-US" sz="4800" dirty="0">
              <a:latin typeface="Amsi Pro Normal" panose="020F050304010006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217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82142-25E6-D9E8-10FE-54A134ED0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56F412-BFAB-D509-6872-39252D0176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155833" y="-500191"/>
            <a:ext cx="13563985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8D8D81-FD0D-0793-ACEC-DA80DBB6A9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77" y="2065321"/>
            <a:ext cx="2443108" cy="2205468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B9AB108-9045-7211-6C0B-9F99167096FE}"/>
              </a:ext>
            </a:extLst>
          </p:cNvPr>
          <p:cNvSpPr txBox="1">
            <a:spLocks/>
          </p:cNvSpPr>
          <p:nvPr/>
        </p:nvSpPr>
        <p:spPr>
          <a:xfrm>
            <a:off x="4534312" y="2659617"/>
            <a:ext cx="6367011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latin typeface="Amsi Pro Normal" panose="020F0503040100060004" pitchFamily="34" charset="0"/>
              </a:rPr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4122793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F06F6-783A-3BD6-C955-2F31E0EA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C1CFC634-7FCB-B00D-DACA-8F6B4986C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34" y="1742864"/>
            <a:ext cx="3294941" cy="2348856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A72B2A"/>
                </a:solidFill>
              </a:rPr>
              <a:t>How to Get Started</a:t>
            </a:r>
            <a:endParaRPr lang="en-US" sz="3600" b="1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AD691A-BD79-5536-8F36-678B98EF1701}"/>
              </a:ext>
            </a:extLst>
          </p:cNvPr>
          <p:cNvSpPr txBox="1">
            <a:spLocks/>
          </p:cNvSpPr>
          <p:nvPr/>
        </p:nvSpPr>
        <p:spPr>
          <a:xfrm>
            <a:off x="5355778" y="2009233"/>
            <a:ext cx="5955266" cy="18161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Complete contracting with Assurity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Finalize onboarding requirements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Get access to quoting and enrollment tools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Complete product training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797734-269C-5F74-1D5E-75544B08EB2A}"/>
              </a:ext>
            </a:extLst>
          </p:cNvPr>
          <p:cNvCxnSpPr>
            <a:cxnSpLocks/>
          </p:cNvCxnSpPr>
          <p:nvPr/>
        </p:nvCxnSpPr>
        <p:spPr>
          <a:xfrm>
            <a:off x="4522577" y="1605695"/>
            <a:ext cx="0" cy="3081143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8E1E0E8-4642-BD68-E2B6-E3BF711BA9DB}"/>
              </a:ext>
            </a:extLst>
          </p:cNvPr>
          <p:cNvGrpSpPr/>
          <p:nvPr/>
        </p:nvGrpSpPr>
        <p:grpSpPr>
          <a:xfrm>
            <a:off x="6820677" y="4784521"/>
            <a:ext cx="5371322" cy="866176"/>
            <a:chOff x="5680214" y="5052024"/>
            <a:chExt cx="4389737" cy="707886"/>
          </a:xfrm>
          <a:solidFill>
            <a:srgbClr val="003D4C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FD31DFF-2DAE-CB0C-F536-90BDD51C4C28}"/>
                </a:ext>
              </a:extLst>
            </p:cNvPr>
            <p:cNvSpPr/>
            <p:nvPr/>
          </p:nvSpPr>
          <p:spPr>
            <a:xfrm>
              <a:off x="6020932" y="5052024"/>
              <a:ext cx="4049019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C2F090B-0D6D-FC4E-822F-ED44A852B1B2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75F1229-E234-CBBD-7236-7C4547AD8DC6}"/>
              </a:ext>
            </a:extLst>
          </p:cNvPr>
          <p:cNvSpPr txBox="1"/>
          <p:nvPr/>
        </p:nvSpPr>
        <p:spPr>
          <a:xfrm>
            <a:off x="7924004" y="5032943"/>
            <a:ext cx="4922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We’ll guide you through each step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8174B3-D855-35E6-8980-5E5785404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0603" y="4901987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83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44C77-F555-3C47-49C4-C8F77D947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C8C46146-8EB4-96B6-527A-66A0DD865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834" y="1742864"/>
            <a:ext cx="3294941" cy="2348856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A72B2A"/>
                </a:solidFill>
              </a:rPr>
              <a:t>What You’ll Need to Be Successful</a:t>
            </a:r>
            <a:endParaRPr lang="en-US" sz="3200" b="1" dirty="0">
              <a:solidFill>
                <a:srgbClr val="A72B2A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4349A7-FD0A-AB16-33B7-D8C76171F1A0}"/>
              </a:ext>
            </a:extLst>
          </p:cNvPr>
          <p:cNvSpPr txBox="1">
            <a:spLocks/>
          </p:cNvSpPr>
          <p:nvPr/>
        </p:nvSpPr>
        <p:spPr>
          <a:xfrm>
            <a:off x="5355778" y="2009233"/>
            <a:ext cx="5955266" cy="18161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A simple, consistent approach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Confidence in the conversation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msi Pro Normal" panose="020F0503040100060004" pitchFamily="34" charset="0"/>
              </a:rPr>
              <a:t>Willingness to bring it up every time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solidFill>
                <a:srgbClr val="225764"/>
              </a:solidFill>
              <a:latin typeface="Amsi Pro Normal" panose="020F05030401000600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That’s it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D1B889-4AB7-2701-3D30-3C57263A4D51}"/>
              </a:ext>
            </a:extLst>
          </p:cNvPr>
          <p:cNvCxnSpPr>
            <a:cxnSpLocks/>
          </p:cNvCxnSpPr>
          <p:nvPr/>
        </p:nvCxnSpPr>
        <p:spPr>
          <a:xfrm>
            <a:off x="4522577" y="1605695"/>
            <a:ext cx="0" cy="3081143"/>
          </a:xfrm>
          <a:prstGeom prst="line">
            <a:avLst/>
          </a:prstGeom>
          <a:ln w="15875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42D4D7E-6223-DEA5-8A2C-AE025A043F4A}"/>
              </a:ext>
            </a:extLst>
          </p:cNvPr>
          <p:cNvGrpSpPr/>
          <p:nvPr/>
        </p:nvGrpSpPr>
        <p:grpSpPr>
          <a:xfrm>
            <a:off x="6993630" y="4784521"/>
            <a:ext cx="5198371" cy="866176"/>
            <a:chOff x="5680214" y="5052024"/>
            <a:chExt cx="4248392" cy="707886"/>
          </a:xfrm>
          <a:solidFill>
            <a:srgbClr val="003D4C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1A69CA7-F266-E134-58D4-F9E9C056D742}"/>
                </a:ext>
              </a:extLst>
            </p:cNvPr>
            <p:cNvSpPr/>
            <p:nvPr/>
          </p:nvSpPr>
          <p:spPr>
            <a:xfrm>
              <a:off x="6020933" y="5052024"/>
              <a:ext cx="3907673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639BB41-A9DD-BA7D-D1AC-778682FEE4B1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8A7B701-B3E0-03B3-794A-8062B63065D1}"/>
              </a:ext>
            </a:extLst>
          </p:cNvPr>
          <p:cNvSpPr txBox="1"/>
          <p:nvPr/>
        </p:nvSpPr>
        <p:spPr>
          <a:xfrm>
            <a:off x="8096958" y="4910689"/>
            <a:ext cx="3512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You already have everything you need to get started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E135A-FD4B-DE19-7931-C4A14B69B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3556" y="4901987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63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9886A-4B3A-3AA8-60F3-E93A9B227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C9DC92-A184-2BE6-F80C-AD2A1CD202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927"/>
          <a:stretch>
            <a:fillRect/>
          </a:stretch>
        </p:blipFill>
        <p:spPr>
          <a:xfrm rot="20726557">
            <a:off x="-1155833" y="-500191"/>
            <a:ext cx="13563985" cy="5245708"/>
          </a:xfrm>
          <a:custGeom>
            <a:avLst/>
            <a:gdLst>
              <a:gd name="csX0" fmla="*/ 5155991 w 11888900"/>
              <a:gd name="csY0" fmla="*/ 0 h 4597889"/>
              <a:gd name="csX1" fmla="*/ 11888900 w 11888900"/>
              <a:gd name="csY1" fmla="*/ 1748445 h 4597889"/>
              <a:gd name="csX2" fmla="*/ 11888900 w 11888900"/>
              <a:gd name="csY2" fmla="*/ 4597889 h 4597889"/>
              <a:gd name="csX3" fmla="*/ 0 w 11888900"/>
              <a:gd name="csY3" fmla="*/ 4597889 h 4597889"/>
              <a:gd name="csX4" fmla="*/ 1194009 w 11888900"/>
              <a:gd name="csY4" fmla="*/ 0 h 459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888900" h="4597889">
                <a:moveTo>
                  <a:pt x="5155991" y="0"/>
                </a:moveTo>
                <a:lnTo>
                  <a:pt x="11888900" y="1748445"/>
                </a:lnTo>
                <a:lnTo>
                  <a:pt x="11888900" y="4597889"/>
                </a:lnTo>
                <a:lnTo>
                  <a:pt x="0" y="4597889"/>
                </a:lnTo>
                <a:lnTo>
                  <a:pt x="1194009" y="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CF8D36-675E-FCF0-7253-D14597DCA8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677" y="2065321"/>
            <a:ext cx="2443108" cy="2205468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BBD5CAF-850A-C8A5-7C94-E4C4E9633250}"/>
              </a:ext>
            </a:extLst>
          </p:cNvPr>
          <p:cNvSpPr txBox="1">
            <a:spLocks/>
          </p:cNvSpPr>
          <p:nvPr/>
        </p:nvSpPr>
        <p:spPr>
          <a:xfrm>
            <a:off x="4534312" y="2659617"/>
            <a:ext cx="6367011" cy="15387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latin typeface="Amsi Pro Normal" panose="020F0503040100060004" pitchFamily="34" charset="0"/>
              </a:rPr>
              <a:t>Final Takeaway</a:t>
            </a:r>
          </a:p>
        </p:txBody>
      </p:sp>
    </p:spTree>
    <p:extLst>
      <p:ext uri="{BB962C8B-B14F-4D97-AF65-F5344CB8AC3E}">
        <p14:creationId xmlns:p14="http://schemas.microsoft.com/office/powerpoint/2010/main" val="3390316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878B-8229-7258-B5D7-C291B3897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52662B-136A-DD8D-F7D9-05D9DAF92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548"/>
          <a:stretch>
            <a:fillRect/>
          </a:stretch>
        </p:blipFill>
        <p:spPr>
          <a:xfrm>
            <a:off x="5773943" y="1100244"/>
            <a:ext cx="7037985" cy="2452096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4A2FB438-9C71-0703-35B9-CE6EF086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497" y="949392"/>
            <a:ext cx="6241144" cy="1324538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Turn Up the Value in Every Enrollment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183B00B-AECC-C513-B60A-3C504156AB44}"/>
              </a:ext>
            </a:extLst>
          </p:cNvPr>
          <p:cNvSpPr txBox="1">
            <a:spLocks/>
          </p:cNvSpPr>
          <p:nvPr/>
        </p:nvSpPr>
        <p:spPr>
          <a:xfrm>
            <a:off x="876496" y="2700226"/>
            <a:ext cx="8167492" cy="32083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700"/>
              </a:spcBef>
              <a:buNone/>
            </a:pPr>
            <a:r>
              <a:rPr lang="en-US" sz="2000" dirty="0">
                <a:latin typeface="Amsi Pro Normal" panose="020F0503040100060004" pitchFamily="34" charset="0"/>
              </a:rPr>
              <a:t>You’re already having the conversation</a:t>
            </a:r>
          </a:p>
          <a:p>
            <a:pPr marL="0" indent="0">
              <a:spcBef>
                <a:spcPts val="1700"/>
              </a:spcBef>
              <a:spcAft>
                <a:spcPts val="1200"/>
              </a:spcAft>
              <a:buNone/>
            </a:pPr>
            <a:r>
              <a:rPr lang="en-US" sz="2000" dirty="0">
                <a:latin typeface="Amsi Pro Normal" panose="020F0503040100060004" pitchFamily="34" charset="0"/>
              </a:rPr>
              <a:t>Accident Insurance and Quick Issue Critical Illness Insurance</a:t>
            </a:r>
            <a:br>
              <a:rPr lang="en-US" sz="2000" dirty="0">
                <a:latin typeface="Amsi Pro Normal" panose="020F0503040100060004" pitchFamily="34" charset="0"/>
              </a:rPr>
            </a:br>
            <a:r>
              <a:rPr lang="en-US" sz="2000" dirty="0">
                <a:latin typeface="Amsi Pro Normal" panose="020F0503040100060004" pitchFamily="34" charset="0"/>
              </a:rPr>
              <a:t>fits naturally into that conversation.</a:t>
            </a:r>
          </a:p>
          <a:p>
            <a:pPr marL="0" indent="0">
              <a:spcBef>
                <a:spcPts val="1700"/>
              </a:spcBef>
              <a:buNone/>
            </a:pPr>
            <a:r>
              <a:rPr lang="en-US" sz="2000" b="1" dirty="0">
                <a:solidFill>
                  <a:srgbClr val="225764"/>
                </a:solidFill>
                <a:latin typeface="Amsi Pro Normal" panose="020F0503040100060004" pitchFamily="34" charset="0"/>
              </a:rPr>
              <a:t>When you introduce it consistently and keep it simple: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Amsi Pro Normal" panose="020F0503040100060004" pitchFamily="34" charset="0"/>
              </a:rPr>
              <a:t>Clients gain stronger financial protection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Amsi Pro Normal" panose="020F0503040100060004" pitchFamily="34" charset="0"/>
              </a:rPr>
              <a:t>You increase value per enrollment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939D1-18D2-2A85-658E-50872AA78D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588"/>
                    </a14:imgEffect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65447" y="553365"/>
            <a:ext cx="3558930" cy="3545854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7C7FF73-1331-CF82-606A-EF2EA059B145}"/>
              </a:ext>
            </a:extLst>
          </p:cNvPr>
          <p:cNvGrpSpPr/>
          <p:nvPr/>
        </p:nvGrpSpPr>
        <p:grpSpPr>
          <a:xfrm>
            <a:off x="6549638" y="4784521"/>
            <a:ext cx="5642362" cy="866176"/>
            <a:chOff x="5680214" y="5052024"/>
            <a:chExt cx="4611246" cy="707886"/>
          </a:xfrm>
          <a:solidFill>
            <a:srgbClr val="003D4C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2AF4B3-4DAF-1954-2C8A-D8D707514111}"/>
                </a:ext>
              </a:extLst>
            </p:cNvPr>
            <p:cNvSpPr/>
            <p:nvPr/>
          </p:nvSpPr>
          <p:spPr>
            <a:xfrm>
              <a:off x="6020933" y="5052024"/>
              <a:ext cx="4270527" cy="7078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5D7C8BD-A2C5-E955-BBF1-DBBB219603EF}"/>
                </a:ext>
              </a:extLst>
            </p:cNvPr>
            <p:cNvSpPr/>
            <p:nvPr/>
          </p:nvSpPr>
          <p:spPr>
            <a:xfrm>
              <a:off x="5680214" y="5052024"/>
              <a:ext cx="707886" cy="707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msi Pro Normal" panose="020F05030401000600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337F590-D0E1-80AC-46BE-E55861E37BCE}"/>
              </a:ext>
            </a:extLst>
          </p:cNvPr>
          <p:cNvSpPr txBox="1"/>
          <p:nvPr/>
        </p:nvSpPr>
        <p:spPr>
          <a:xfrm>
            <a:off x="7652966" y="4910689"/>
            <a:ext cx="3915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More value for your clients.</a:t>
            </a:r>
          </a:p>
          <a:p>
            <a:r>
              <a:rPr lang="en-US" dirty="0">
                <a:solidFill>
                  <a:schemeClr val="bg1"/>
                </a:solidFill>
                <a:latin typeface="Amsi Pro Normal" panose="020F0503040100060004" pitchFamily="34" charset="0"/>
              </a:rPr>
              <a:t>More revenue for your business.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806812-DA61-6E8B-73C4-C3E51C560C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564" y="4901987"/>
            <a:ext cx="683986" cy="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02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AB458D-FDCE-3962-148E-261C03EFB974}"/>
              </a:ext>
            </a:extLst>
          </p:cNvPr>
          <p:cNvSpPr txBox="1"/>
          <p:nvPr/>
        </p:nvSpPr>
        <p:spPr>
          <a:xfrm>
            <a:off x="568959" y="6409081"/>
            <a:ext cx="59598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buNone/>
            </a:pPr>
            <a:r>
              <a:rPr lang="en-US" sz="1000" u="none" strike="noStrike" dirty="0">
                <a:solidFill>
                  <a:schemeClr val="bg1"/>
                </a:solidFill>
                <a:effectLst/>
                <a:latin typeface="Amsi Pro Cond Light" panose="020B0A06020201010104" pitchFamily="34" charset="77"/>
              </a:rPr>
              <a:t>15-215-000001-26 (Rev. 08/26)</a:t>
            </a:r>
            <a:endParaRPr lang="en-US" sz="1000" b="0" i="0" u="none" strike="noStrike" dirty="0">
              <a:solidFill>
                <a:schemeClr val="bg1"/>
              </a:solidFill>
              <a:effectLst/>
              <a:latin typeface="Amsi Pro Cond Light" panose="020B0A06020201010104" pitchFamily="34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48F412-3A58-EEB3-338F-B5391724F63E}"/>
              </a:ext>
            </a:extLst>
          </p:cNvPr>
          <p:cNvSpPr txBox="1"/>
          <p:nvPr/>
        </p:nvSpPr>
        <p:spPr>
          <a:xfrm>
            <a:off x="568959" y="5034116"/>
            <a:ext cx="1066292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.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FOR PRODUCER USE ONLY. NOT FOR USE WITH THE GENERAL PUBLIC. NOT AVAILABLE IN NEW YORK.</a:t>
            </a:r>
          </a:p>
          <a:p>
            <a:pPr>
              <a:spcBef>
                <a:spcPts val="200"/>
              </a:spcBef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Policy Form Nos. I H2203 and I H1820 are underwritten by Assurity Life Insurance Company, Lincoln, Nebraska. Please note that the sales of this product requires a health insurance license.</a:t>
            </a:r>
          </a:p>
          <a:p>
            <a:pPr>
              <a:spcBef>
                <a:spcPts val="200"/>
              </a:spcBef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 is a marketing name for the mutual holding company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 Group, Inc. and its subsidiaries. Those subsidiaries include but are not limited to: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 Life Insurance Company and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 Life Insurance Company of New York. Insurance products and services are offered by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 Life Insurance Company in all states except New York. In New York, insurance products and services are offered by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Assurity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Amsi Pro Cond Light" panose="020B0A06020201010104" pitchFamily="34" charset="77"/>
              </a:rPr>
              <a:t> Life Insurance Company of New York, Albany, NY. Product availability, features and rates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3161302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surity">
      <a:dk1>
        <a:srgbClr val="595959"/>
      </a:dk1>
      <a:lt1>
        <a:sysClr val="window" lastClr="FFFFFF"/>
      </a:lt1>
      <a:dk2>
        <a:srgbClr val="A72B2A"/>
      </a:dk2>
      <a:lt2>
        <a:srgbClr val="E7E6E6"/>
      </a:lt2>
      <a:accent1>
        <a:srgbClr val="A72B2A"/>
      </a:accent1>
      <a:accent2>
        <a:srgbClr val="63666A"/>
      </a:accent2>
      <a:accent3>
        <a:srgbClr val="003D4C"/>
      </a:accent3>
      <a:accent4>
        <a:srgbClr val="2DCCD3"/>
      </a:accent4>
      <a:accent5>
        <a:srgbClr val="FFBF3F"/>
      </a:accent5>
      <a:accent6>
        <a:srgbClr val="EBFAFB"/>
      </a:accent6>
      <a:hlink>
        <a:srgbClr val="2DCCD3"/>
      </a:hlink>
      <a:folHlink>
        <a:srgbClr val="2DCCD3"/>
      </a:folHlink>
    </a:clrScheme>
    <a:fontScheme name="Amsi Pro">
      <a:majorFont>
        <a:latin typeface="Amsi Pro Bold"/>
        <a:ea typeface=""/>
        <a:cs typeface=""/>
      </a:majorFont>
      <a:minorFont>
        <a:latin typeface="Amsi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Assurity">
      <a:dk1>
        <a:srgbClr val="595959"/>
      </a:dk1>
      <a:lt1>
        <a:sysClr val="window" lastClr="FFFFFF"/>
      </a:lt1>
      <a:dk2>
        <a:srgbClr val="A72B2A"/>
      </a:dk2>
      <a:lt2>
        <a:srgbClr val="E7E6E6"/>
      </a:lt2>
      <a:accent1>
        <a:srgbClr val="A72B2A"/>
      </a:accent1>
      <a:accent2>
        <a:srgbClr val="63666A"/>
      </a:accent2>
      <a:accent3>
        <a:srgbClr val="003D4C"/>
      </a:accent3>
      <a:accent4>
        <a:srgbClr val="2DCCD3"/>
      </a:accent4>
      <a:accent5>
        <a:srgbClr val="FFBF3F"/>
      </a:accent5>
      <a:accent6>
        <a:srgbClr val="EBFAFB"/>
      </a:accent6>
      <a:hlink>
        <a:srgbClr val="2DCCD3"/>
      </a:hlink>
      <a:folHlink>
        <a:srgbClr val="2DCCD3"/>
      </a:folHlink>
    </a:clrScheme>
    <a:fontScheme name="Amsi Pro">
      <a:majorFont>
        <a:latin typeface="Amsi Pro Bold"/>
        <a:ea typeface=""/>
        <a:cs typeface=""/>
      </a:majorFont>
      <a:minorFont>
        <a:latin typeface="Amsi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Assurity">
      <a:dk1>
        <a:srgbClr val="595959"/>
      </a:dk1>
      <a:lt1>
        <a:sysClr val="window" lastClr="FFFFFF"/>
      </a:lt1>
      <a:dk2>
        <a:srgbClr val="A72B2A"/>
      </a:dk2>
      <a:lt2>
        <a:srgbClr val="E7E6E6"/>
      </a:lt2>
      <a:accent1>
        <a:srgbClr val="2DCCD3"/>
      </a:accent1>
      <a:accent2>
        <a:srgbClr val="003D4C"/>
      </a:accent2>
      <a:accent3>
        <a:srgbClr val="A72B2A"/>
      </a:accent3>
      <a:accent4>
        <a:srgbClr val="63666A"/>
      </a:accent4>
      <a:accent5>
        <a:srgbClr val="FFBF3F"/>
      </a:accent5>
      <a:accent6>
        <a:srgbClr val="EBFAFB"/>
      </a:accent6>
      <a:hlink>
        <a:srgbClr val="2DCCD3"/>
      </a:hlink>
      <a:folHlink>
        <a:srgbClr val="2DCCD3"/>
      </a:folHlink>
    </a:clrScheme>
    <a:fontScheme name="Amsi Pro">
      <a:majorFont>
        <a:latin typeface="Amsi Pro Bold"/>
        <a:ea typeface=""/>
        <a:cs typeface=""/>
      </a:majorFont>
      <a:minorFont>
        <a:latin typeface="Amsi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Assurity">
      <a:dk1>
        <a:srgbClr val="595959"/>
      </a:dk1>
      <a:lt1>
        <a:sysClr val="window" lastClr="FFFFFF"/>
      </a:lt1>
      <a:dk2>
        <a:srgbClr val="A72B2A"/>
      </a:dk2>
      <a:lt2>
        <a:srgbClr val="E7E6E6"/>
      </a:lt2>
      <a:accent1>
        <a:srgbClr val="A72B2A"/>
      </a:accent1>
      <a:accent2>
        <a:srgbClr val="63666A"/>
      </a:accent2>
      <a:accent3>
        <a:srgbClr val="003D4C"/>
      </a:accent3>
      <a:accent4>
        <a:srgbClr val="2DCCD3"/>
      </a:accent4>
      <a:accent5>
        <a:srgbClr val="FFBF3F"/>
      </a:accent5>
      <a:accent6>
        <a:srgbClr val="EBFAFB"/>
      </a:accent6>
      <a:hlink>
        <a:srgbClr val="2DCCD3"/>
      </a:hlink>
      <a:folHlink>
        <a:srgbClr val="2DCCD3"/>
      </a:folHlink>
    </a:clrScheme>
    <a:fontScheme name="Amsi Pro">
      <a:majorFont>
        <a:latin typeface="Amsi Pro Bold"/>
        <a:ea typeface=""/>
        <a:cs typeface=""/>
      </a:majorFont>
      <a:minorFont>
        <a:latin typeface="Amsi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BDC961781CFF408971E3A6FAA4E7A1" ma:contentTypeVersion="13" ma:contentTypeDescription="Create a new document." ma:contentTypeScope="" ma:versionID="b1daaa2981d2af02812d5a5d5728a38f">
  <xsd:schema xmlns:xsd="http://www.w3.org/2001/XMLSchema" xmlns:xs="http://www.w3.org/2001/XMLSchema" xmlns:p="http://schemas.microsoft.com/office/2006/metadata/properties" xmlns:ns3="402f7271-4cd1-4d79-bb55-d3ec0e117be1" xmlns:ns4="6156a5a7-0295-445d-ab01-9be11154ae38" targetNamespace="http://schemas.microsoft.com/office/2006/metadata/properties" ma:root="true" ma:fieldsID="5ccef454a6a215e82fdd4531a879d31e" ns3:_="" ns4:_="">
    <xsd:import namespace="402f7271-4cd1-4d79-bb55-d3ec0e117be1"/>
    <xsd:import namespace="6156a5a7-0295-445d-ab01-9be11154ae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f7271-4cd1-4d79-bb55-d3ec0e117b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a5a7-0295-445d-ab01-9be11154ae3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E7410E-B335-4E5A-B80C-A8376F234B0A}">
  <ds:schemaRefs>
    <ds:schemaRef ds:uri="402f7271-4cd1-4d79-bb55-d3ec0e117be1"/>
    <ds:schemaRef ds:uri="6156a5a7-0295-445d-ab01-9be11154ae3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801F857-458A-4D15-A983-B5C9D823CF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873A6D-969B-4856-A5E7-6470E18A55D5}">
  <ds:schemaRefs>
    <ds:schemaRef ds:uri="402f7271-4cd1-4d79-bb55-d3ec0e117be1"/>
    <ds:schemaRef ds:uri="6156a5a7-0295-445d-ab01-9be11154ae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13525</TotalTime>
  <Words>1986</Words>
  <Application>Microsoft Macintosh PowerPoint</Application>
  <PresentationFormat>Widescreen</PresentationFormat>
  <Paragraphs>263</Paragraphs>
  <Slides>32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Amsi Pro Cond Light</vt:lpstr>
      <vt:lpstr>Amsi Pro Normal</vt:lpstr>
      <vt:lpstr>Arial</vt:lpstr>
      <vt:lpstr>Calibri</vt:lpstr>
      <vt:lpstr>Office Theme</vt:lpstr>
      <vt:lpstr>1_Office Theme</vt:lpstr>
      <vt:lpstr>Custom Design</vt:lpstr>
      <vt:lpstr>1_Custom Design</vt:lpstr>
      <vt:lpstr>PowerPoint Presentation</vt:lpstr>
      <vt:lpstr>Why This Matters Now</vt:lpstr>
      <vt:lpstr>PowerPoint Presentation</vt:lpstr>
      <vt:lpstr>Increasing Revenue Per Enrollment</vt:lpstr>
      <vt:lpstr>PowerPoint Presentation</vt:lpstr>
      <vt:lpstr>Rising Costs and Financial Exposure</vt:lpstr>
      <vt:lpstr>PowerPoint Presentation</vt:lpstr>
      <vt:lpstr>Accident Insurance Designed for Simplicity</vt:lpstr>
      <vt:lpstr>PowerPoint Presentation</vt:lpstr>
      <vt:lpstr>PowerPoint Presentation</vt:lpstr>
      <vt:lpstr>Quick Issue Critical Illness Builds on the same approach</vt:lpstr>
      <vt:lpstr>PowerPoint Presentation</vt:lpstr>
      <vt:lpstr>Accident,  Quick Issue Critical Illness, or Both?</vt:lpstr>
      <vt:lpstr>Why We Chose Assurity</vt:lpstr>
      <vt:lpstr>PowerPoint Presentation</vt:lpstr>
      <vt:lpstr>Sales Idea:  Accident Insurance for Children Kyle purchases coverage to help protect his son Kole and their budget.   Solution Accident Insurance Complete Plan with 24-hour coverage   Est. Total Premium: $13.98 mo. </vt:lpstr>
      <vt:lpstr>Sales Idea:  Accident Insurance for Families Lesley, 35, makes a wise choice for  her family and her peace of mind.  Solution Accident Insurance Advantage Plan with 24-hour coverage  Est. Total Premium: $34.99 mo.</vt:lpstr>
      <vt:lpstr>PowerPoint Presentation</vt:lpstr>
      <vt:lpstr>Why This Matters for Your Business</vt:lpstr>
      <vt:lpstr>PowerPoint Presentation</vt:lpstr>
      <vt:lpstr>Where It Fits in the Conversation</vt:lpstr>
      <vt:lpstr>What to Say</vt:lpstr>
      <vt:lpstr>What to Say</vt:lpstr>
      <vt:lpstr>Common Client Responses Accident Insurance</vt:lpstr>
      <vt:lpstr>Common Client Responses Quick Issue Critical Illness</vt:lpstr>
      <vt:lpstr>PowerPoint Presentation</vt:lpstr>
      <vt:lpstr>PowerPoint Presentation</vt:lpstr>
      <vt:lpstr>How to Get Started</vt:lpstr>
      <vt:lpstr>What You’ll Need to Be Successful</vt:lpstr>
      <vt:lpstr>PowerPoint Presentation</vt:lpstr>
      <vt:lpstr>Turn Up the Value in Every Enrollment</vt:lpstr>
      <vt:lpstr>PowerPoint Presentation</vt:lpstr>
    </vt:vector>
  </TitlesOfParts>
  <Company>Assurity Life Insurance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Lange</dc:creator>
  <cp:lastModifiedBy>Tom Duong</cp:lastModifiedBy>
  <cp:revision>563</cp:revision>
  <dcterms:created xsi:type="dcterms:W3CDTF">2019-06-27T20:56:52Z</dcterms:created>
  <dcterms:modified xsi:type="dcterms:W3CDTF">2026-09-23T16:46:15Z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0x01010078BDC961781CFF408971E3A6FAA4E7A1</vt:lpwstr>
  </property>
</Properties>
</file>